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83" r:id="rId5"/>
    <p:sldMasterId id="2147483665" r:id="rId6"/>
  </p:sldMasterIdLst>
  <p:notesMasterIdLst>
    <p:notesMasterId r:id="rId21"/>
  </p:notesMasterIdLst>
  <p:handoutMasterIdLst>
    <p:handoutMasterId r:id="rId22"/>
  </p:handoutMasterIdLst>
  <p:sldIdLst>
    <p:sldId id="283" r:id="rId7"/>
    <p:sldId id="279" r:id="rId8"/>
    <p:sldId id="280" r:id="rId9"/>
    <p:sldId id="293" r:id="rId10"/>
    <p:sldId id="282" r:id="rId11"/>
    <p:sldId id="281" r:id="rId12"/>
    <p:sldId id="290" r:id="rId13"/>
    <p:sldId id="274" r:id="rId14"/>
    <p:sldId id="284" r:id="rId15"/>
    <p:sldId id="285" r:id="rId16"/>
    <p:sldId id="286" r:id="rId17"/>
    <p:sldId id="287" r:id="rId18"/>
    <p:sldId id="288" r:id="rId19"/>
    <p:sldId id="289" r:id="rId20"/>
  </p:sldIdLst>
  <p:sldSz cx="12192000" cy="6858000"/>
  <p:notesSz cx="6858000" cy="9144000"/>
  <p:embeddedFontLst>
    <p:embeddedFont>
      <p:font typeface="Livvic" pitchFamily="2" charset="0"/>
      <p:regular r:id="rId23"/>
      <p:bold r:id="rId24"/>
      <p:italic r:id="rId25"/>
      <p:boldItalic r:id="rId26"/>
    </p:embeddedFont>
    <p:embeddedFont>
      <p:font typeface="Urbanist" panose="020B0A04040200000203" pitchFamily="34" charset="0"/>
      <p:regular r:id="rId27"/>
      <p:bold r:id="rId28"/>
      <p:italic r:id="rId29"/>
      <p:boldItalic r:id="rId30"/>
    </p:embeddedFont>
    <p:embeddedFont>
      <p:font typeface="Urbanist Black" panose="020B0A04040200000203" pitchFamily="34" charset="0"/>
      <p:bold r:id="rId31"/>
      <p:boldItalic r:id="rId32"/>
    </p:embeddedFont>
    <p:embeddedFont>
      <p:font typeface="Urbanist Medium" panose="020B0A04040200000203"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8"/>
    <a:srgbClr val="05AA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80" y="41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4.fntdata"/><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AFDD28-C712-4237-AF1D-A81E5372E3EE}" type="datetimeFigureOut">
              <a:rPr lang="en-US" smtClean="0"/>
              <a:pPr/>
              <a:t>7/2/2024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0D5260-BD78-4EAA-9F84-80966DA2A1D5}" type="slidenum">
              <a:rPr lang="en-US" smtClean="0"/>
              <a:pPr/>
              <a:t>‹#›</a:t>
            </a:fld>
            <a:endParaRPr lang="en-US"/>
          </a:p>
        </p:txBody>
      </p:sp>
    </p:spTree>
    <p:extLst>
      <p:ext uri="{BB962C8B-B14F-4D97-AF65-F5344CB8AC3E}">
        <p14:creationId xmlns:p14="http://schemas.microsoft.com/office/powerpoint/2010/main" val="251060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FBA454-4FB4-43D1-BC55-78B3527C8B6F}" type="datetimeFigureOut">
              <a:rPr lang="en-US" smtClean="0"/>
              <a:pPr/>
              <a:t>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A135A-5A43-4A13-A8EF-1BEDF1D8E991}" type="slidenum">
              <a:rPr lang="en-US" smtClean="0"/>
              <a:pPr/>
              <a:t>‹#›</a:t>
            </a:fld>
            <a:endParaRPr lang="en-US"/>
          </a:p>
        </p:txBody>
      </p:sp>
    </p:spTree>
    <p:extLst>
      <p:ext uri="{BB962C8B-B14F-4D97-AF65-F5344CB8AC3E}">
        <p14:creationId xmlns:p14="http://schemas.microsoft.com/office/powerpoint/2010/main" val="632772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D3A135A-5A43-4A13-A8EF-1BEDF1D8E991}"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3A135A-5A43-4A13-A8EF-1BEDF1D8E991}" type="slidenum">
              <a:rPr lang="en-US" smtClean="0"/>
              <a:pPr/>
              <a:t>13</a:t>
            </a:fld>
            <a:endParaRPr lang="en-US" dirty="0"/>
          </a:p>
        </p:txBody>
      </p:sp>
    </p:spTree>
    <p:extLst>
      <p:ext uri="{BB962C8B-B14F-4D97-AF65-F5344CB8AC3E}">
        <p14:creationId xmlns:p14="http://schemas.microsoft.com/office/powerpoint/2010/main" val="1247829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470030"/>
            <a:ext cx="7081684" cy="1325366"/>
          </a:xfrm>
        </p:spPr>
        <p:txBody>
          <a:bodyPr anchor="b">
            <a:normAutofit/>
          </a:bodyPr>
          <a:lstStyle>
            <a:lvl1pPr algn="l">
              <a:defRPr sz="48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838200" y="4922995"/>
            <a:ext cx="7081684" cy="120545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223C40CA-F305-4CD2-954D-B423492CA479}" type="datetimeFigureOut">
              <a:rPr lang="en-US" smtClean="0"/>
              <a:pPr/>
              <a:t>7/2/2024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cxnSp>
        <p:nvCxnSpPr>
          <p:cNvPr id="11" name="Straight Connector 10" descr="Decorative line"/>
          <p:cNvCxnSpPr>
            <a:cxnSpLocks/>
          </p:cNvCxnSpPr>
          <p:nvPr userDrawn="1"/>
        </p:nvCxnSpPr>
        <p:spPr>
          <a:xfrm>
            <a:off x="838200" y="3032437"/>
            <a:ext cx="7089416" cy="0"/>
          </a:xfrm>
          <a:prstGeom prst="line">
            <a:avLst/>
          </a:prstGeom>
          <a:ln w="12700">
            <a:solidFill>
              <a:srgbClr val="05AA9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FD75B7F-8168-3C62-1332-1B1A60C38727}"/>
              </a:ext>
            </a:extLst>
          </p:cNvPr>
          <p:cNvPicPr>
            <a:picLocks noChangeAspect="1"/>
          </p:cNvPicPr>
          <p:nvPr userDrawn="1"/>
        </p:nvPicPr>
        <p:blipFill>
          <a:blip r:embed="rId2" cstate="print"/>
          <a:stretch>
            <a:fillRect/>
          </a:stretch>
        </p:blipFill>
        <p:spPr>
          <a:xfrm>
            <a:off x="838200" y="723399"/>
            <a:ext cx="5880048" cy="1831157"/>
          </a:xfrm>
          <a:prstGeom prst="rect">
            <a:avLst/>
          </a:prstGeom>
        </p:spPr>
      </p:pic>
      <p:grpSp>
        <p:nvGrpSpPr>
          <p:cNvPr id="13" name="Group 12">
            <a:extLst>
              <a:ext uri="{FF2B5EF4-FFF2-40B4-BE49-F238E27FC236}">
                <a16:creationId xmlns:a16="http://schemas.microsoft.com/office/drawing/2014/main" id="{266EA699-D8E6-D64E-BFD9-F4C2A6461710}"/>
              </a:ext>
            </a:extLst>
          </p:cNvPr>
          <p:cNvGrpSpPr/>
          <p:nvPr userDrawn="1"/>
        </p:nvGrpSpPr>
        <p:grpSpPr>
          <a:xfrm>
            <a:off x="8805080" y="53340"/>
            <a:ext cx="3250442" cy="6751321"/>
            <a:chOff x="8805080" y="53340"/>
            <a:chExt cx="3250442" cy="6751321"/>
          </a:xfrm>
        </p:grpSpPr>
        <p:pic>
          <p:nvPicPr>
            <p:cNvPr id="10" name="Picture 9">
              <a:extLst>
                <a:ext uri="{FF2B5EF4-FFF2-40B4-BE49-F238E27FC236}">
                  <a16:creationId xmlns:a16="http://schemas.microsoft.com/office/drawing/2014/main" id="{AF294665-E217-5CDF-5FEA-D1CF4FC4FB04}"/>
                </a:ext>
              </a:extLst>
            </p:cNvPr>
            <p:cNvPicPr>
              <a:picLocks noChangeAspect="1"/>
            </p:cNvPicPr>
            <p:nvPr userDrawn="1"/>
          </p:nvPicPr>
          <p:blipFill>
            <a:blip r:embed="rId3" cstate="print"/>
            <a:stretch>
              <a:fillRect/>
            </a:stretch>
          </p:blipFill>
          <p:spPr>
            <a:xfrm>
              <a:off x="8805080" y="53340"/>
              <a:ext cx="3250442" cy="3261350"/>
            </a:xfrm>
            <a:prstGeom prst="rect">
              <a:avLst/>
            </a:prstGeom>
          </p:spPr>
        </p:pic>
        <p:pic>
          <p:nvPicPr>
            <p:cNvPr id="12" name="Picture 11">
              <a:extLst>
                <a:ext uri="{FF2B5EF4-FFF2-40B4-BE49-F238E27FC236}">
                  <a16:creationId xmlns:a16="http://schemas.microsoft.com/office/drawing/2014/main" id="{478FA496-3DF5-16EC-980C-D6CDA5D61CD2}"/>
                </a:ext>
              </a:extLst>
            </p:cNvPr>
            <p:cNvPicPr>
              <a:picLocks noChangeAspect="1"/>
            </p:cNvPicPr>
            <p:nvPr userDrawn="1"/>
          </p:nvPicPr>
          <p:blipFill>
            <a:blip r:embed="rId3" cstate="print"/>
            <a:stretch>
              <a:fillRect/>
            </a:stretch>
          </p:blipFill>
          <p:spPr>
            <a:xfrm>
              <a:off x="8805080" y="3543311"/>
              <a:ext cx="3250442" cy="3261350"/>
            </a:xfrm>
            <a:prstGeom prst="rect">
              <a:avLst/>
            </a:prstGeom>
          </p:spPr>
        </p:pic>
      </p:grpSp>
    </p:spTree>
    <p:extLst>
      <p:ext uri="{BB962C8B-B14F-4D97-AF65-F5344CB8AC3E}">
        <p14:creationId xmlns:p14="http://schemas.microsoft.com/office/powerpoint/2010/main" val="12652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55303"/>
            <a:ext cx="3932237" cy="93096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855304"/>
            <a:ext cx="6172200" cy="40057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86269"/>
            <a:ext cx="3932237" cy="30747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3C40CA-F305-4CD2-954D-B423492CA47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pPr/>
              <a:t>‹#›</a:t>
            </a:fld>
            <a:endParaRPr lang="en-US"/>
          </a:p>
        </p:txBody>
      </p:sp>
    </p:spTree>
    <p:extLst>
      <p:ext uri="{BB962C8B-B14F-4D97-AF65-F5344CB8AC3E}">
        <p14:creationId xmlns:p14="http://schemas.microsoft.com/office/powerpoint/2010/main" val="997914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5256212"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descr="Decorative line"/>
          <p:cNvCxnSpPr>
            <a:cxnSpLocks/>
          </p:cNvCxnSpPr>
          <p:nvPr userDrawn="1"/>
        </p:nvCxnSpPr>
        <p:spPr>
          <a:xfrm>
            <a:off x="830468" y="1615786"/>
            <a:ext cx="51577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E4613F1-EAFB-DF93-481A-7CD5858C7E94}"/>
              </a:ext>
            </a:extLst>
          </p:cNvPr>
          <p:cNvSpPr/>
          <p:nvPr userDrawn="1"/>
        </p:nvSpPr>
        <p:spPr>
          <a:xfrm>
            <a:off x="6718852" y="-1"/>
            <a:ext cx="5473148" cy="6858001"/>
          </a:xfrm>
          <a:prstGeom prst="rect">
            <a:avLst/>
          </a:prstGeom>
          <a:blipFill>
            <a:blip r:embed="rId2" cstate="print">
              <a:extLst>
                <a:ext uri="{28A0092B-C50C-407E-A947-70E740481C1C}">
                  <a14:useLocalDpi xmlns:a14="http://schemas.microsoft.com/office/drawing/2010/main" val="0"/>
                </a:ext>
              </a:extLst>
            </a:blip>
            <a:srcRect/>
            <a:stretch>
              <a:fillRect l="-33545" t="-2520" r="-591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02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pPr/>
              <a:t>7/2/2024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pPr/>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2394A8E-A973-8CF5-82D3-9184341BC3D6}"/>
              </a:ext>
            </a:extLst>
          </p:cNvPr>
          <p:cNvPicPr>
            <a:picLocks noChangeAspect="1"/>
          </p:cNvPicPr>
          <p:nvPr userDrawn="1"/>
        </p:nvPicPr>
        <p:blipFill>
          <a:blip r:embed="rId2" cstate="print"/>
          <a:stretch>
            <a:fillRect/>
          </a:stretch>
        </p:blipFill>
        <p:spPr>
          <a:xfrm>
            <a:off x="8682181" y="1962334"/>
            <a:ext cx="4328248" cy="4123534"/>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8577" t="10765" r="7703" b="5888"/>
          <a:stretch/>
        </p:blipFill>
        <p:spPr>
          <a:xfrm>
            <a:off x="8740804" y="2184242"/>
            <a:ext cx="4066052" cy="4047902"/>
          </a:xfrm>
          <a:prstGeom prst="rect">
            <a:avLst/>
          </a:prstGeom>
        </p:spPr>
      </p:pic>
    </p:spTree>
    <p:extLst>
      <p:ext uri="{BB962C8B-B14F-4D97-AF65-F5344CB8AC3E}">
        <p14:creationId xmlns:p14="http://schemas.microsoft.com/office/powerpoint/2010/main" val="2991638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SA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0470" y="1825625"/>
            <a:ext cx="3622997" cy="15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083F1F9-0BD9-618C-1811-7A75FA5B75BD}"/>
              </a:ext>
            </a:extLst>
          </p:cNvPr>
          <p:cNvSpPr>
            <a:spLocks noGrp="1"/>
          </p:cNvSpPr>
          <p:nvPr>
            <p:ph sz="half" idx="14"/>
          </p:nvPr>
        </p:nvSpPr>
        <p:spPr>
          <a:xfrm>
            <a:off x="4724400" y="1825625"/>
            <a:ext cx="6623050" cy="424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498653" y="3775428"/>
            <a:ext cx="4786873" cy="3463652"/>
            <a:chOff x="-1547059" y="2888621"/>
            <a:chExt cx="4819650" cy="3487368"/>
          </a:xfrm>
        </p:grpSpPr>
        <p:pic>
          <p:nvPicPr>
            <p:cNvPr id="9" name="Picture 8">
              <a:extLst>
                <a:ext uri="{FF2B5EF4-FFF2-40B4-BE49-F238E27FC236}">
                  <a16:creationId xmlns:a16="http://schemas.microsoft.com/office/drawing/2014/main" id="{EDAA5A53-7666-9D84-23F3-8BFA508833B2}"/>
                </a:ext>
              </a:extLst>
            </p:cNvPr>
            <p:cNvPicPr>
              <a:picLocks noChangeAspect="1"/>
            </p:cNvPicPr>
            <p:nvPr userDrawn="1"/>
          </p:nvPicPr>
          <p:blipFill>
            <a:blip r:embed="rId2" cstate="print"/>
            <a:stretch>
              <a:fillRect/>
            </a:stretch>
          </p:blipFill>
          <p:spPr>
            <a:xfrm>
              <a:off x="-1547059" y="4119689"/>
              <a:ext cx="4819650" cy="2201569"/>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8626" t="22074" r="2246"/>
            <a:stretch/>
          </p:blipFill>
          <p:spPr>
            <a:xfrm>
              <a:off x="-938048" y="2888621"/>
              <a:ext cx="3988676" cy="3487368"/>
            </a:xfrm>
            <a:prstGeom prst="rect">
              <a:avLst/>
            </a:prstGeom>
          </p:spPr>
        </p:pic>
      </p:grpSp>
    </p:spTree>
    <p:extLst>
      <p:ext uri="{BB962C8B-B14F-4D97-AF65-F5344CB8AC3E}">
        <p14:creationId xmlns:p14="http://schemas.microsoft.com/office/powerpoint/2010/main" val="3862295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SSA_Two Content_no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25"/>
            <a:ext cx="10515601" cy="1187179"/>
          </a:xfrm>
        </p:spPr>
        <p:txBody>
          <a:bodyPr/>
          <a:lstStyle/>
          <a:p>
            <a:r>
              <a:rPr lang="en-US"/>
              <a:t>Click to edit Master title style</a:t>
            </a:r>
          </a:p>
        </p:txBody>
      </p:sp>
      <p:sp>
        <p:nvSpPr>
          <p:cNvPr id="3" name="Content Placeholder 2"/>
          <p:cNvSpPr>
            <a:spLocks noGrp="1"/>
          </p:cNvSpPr>
          <p:nvPr>
            <p:ph sz="half" idx="1"/>
          </p:nvPr>
        </p:nvSpPr>
        <p:spPr>
          <a:xfrm>
            <a:off x="838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pPr/>
              <a:t>‹#›</a:t>
            </a:fld>
            <a:endParaRPr lang="en-US"/>
          </a:p>
        </p:txBody>
      </p:sp>
      <p:cxnSp>
        <p:nvCxnSpPr>
          <p:cNvPr id="12" name="Straight Connector 11" descr="Decorative line"/>
          <p:cNvCxnSpPr/>
          <p:nvPr userDrawn="1"/>
        </p:nvCxnSpPr>
        <p:spPr>
          <a:xfrm>
            <a:off x="830468" y="3012804"/>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7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pPr/>
              <a:t>7/2/2024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pPr/>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815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SSA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0470" y="1825625"/>
            <a:ext cx="3622997" cy="15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083F1F9-0BD9-618C-1811-7A75FA5B75BD}"/>
              </a:ext>
            </a:extLst>
          </p:cNvPr>
          <p:cNvSpPr>
            <a:spLocks noGrp="1"/>
          </p:cNvSpPr>
          <p:nvPr>
            <p:ph sz="half" idx="14"/>
          </p:nvPr>
        </p:nvSpPr>
        <p:spPr>
          <a:xfrm>
            <a:off x="4724400" y="1825625"/>
            <a:ext cx="6623050" cy="424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7421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470030"/>
            <a:ext cx="7081684" cy="1325366"/>
          </a:xfrm>
        </p:spPr>
        <p:txBody>
          <a:bodyPr anchor="b">
            <a:normAutofit/>
          </a:bodyPr>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838200" y="4922995"/>
            <a:ext cx="7081684" cy="120545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223C40CA-F305-4CD2-954D-B423492CA479}" type="datetimeFigureOut">
              <a:rPr lang="en-US" smtClean="0"/>
              <a:pPr/>
              <a:t>7/2/2024</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cxnSp>
        <p:nvCxnSpPr>
          <p:cNvPr id="11" name="Straight Connector 10" descr="Decorative line"/>
          <p:cNvCxnSpPr>
            <a:cxnSpLocks/>
          </p:cNvCxnSpPr>
          <p:nvPr userDrawn="1"/>
        </p:nvCxnSpPr>
        <p:spPr>
          <a:xfrm>
            <a:off x="838200" y="3032437"/>
            <a:ext cx="7089416" cy="0"/>
          </a:xfrm>
          <a:prstGeom prst="line">
            <a:avLst/>
          </a:prstGeom>
          <a:ln w="12700">
            <a:solidFill>
              <a:srgbClr val="05AA9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C8771D0-77D1-65A0-027B-5644F12D1D66}"/>
              </a:ext>
            </a:extLst>
          </p:cNvPr>
          <p:cNvPicPr>
            <a:picLocks noChangeAspect="1"/>
          </p:cNvPicPr>
          <p:nvPr userDrawn="1"/>
        </p:nvPicPr>
        <p:blipFill>
          <a:blip r:embed="rId2" cstate="print"/>
          <a:stretch>
            <a:fillRect/>
          </a:stretch>
        </p:blipFill>
        <p:spPr>
          <a:xfrm>
            <a:off x="838199" y="730570"/>
            <a:ext cx="5872317" cy="1828749"/>
          </a:xfrm>
          <a:prstGeom prst="rect">
            <a:avLst/>
          </a:prstGeom>
        </p:spPr>
      </p:pic>
      <p:grpSp>
        <p:nvGrpSpPr>
          <p:cNvPr id="30" name="Group 29">
            <a:extLst>
              <a:ext uri="{FF2B5EF4-FFF2-40B4-BE49-F238E27FC236}">
                <a16:creationId xmlns:a16="http://schemas.microsoft.com/office/drawing/2014/main" id="{46347187-D272-6C79-C537-A522785381EA}"/>
              </a:ext>
            </a:extLst>
          </p:cNvPr>
          <p:cNvGrpSpPr/>
          <p:nvPr userDrawn="1"/>
        </p:nvGrpSpPr>
        <p:grpSpPr>
          <a:xfrm>
            <a:off x="8805080" y="53339"/>
            <a:ext cx="3250438" cy="6751321"/>
            <a:chOff x="8805080" y="53339"/>
            <a:chExt cx="3250438" cy="6751321"/>
          </a:xfrm>
        </p:grpSpPr>
        <p:pic>
          <p:nvPicPr>
            <p:cNvPr id="25" name="Picture 24">
              <a:extLst>
                <a:ext uri="{FF2B5EF4-FFF2-40B4-BE49-F238E27FC236}">
                  <a16:creationId xmlns:a16="http://schemas.microsoft.com/office/drawing/2014/main" id="{DCF42270-D7E8-6468-D376-29A0A398F0FE}"/>
                </a:ext>
              </a:extLst>
            </p:cNvPr>
            <p:cNvPicPr>
              <a:picLocks noChangeAspect="1"/>
            </p:cNvPicPr>
            <p:nvPr userDrawn="1"/>
          </p:nvPicPr>
          <p:blipFill>
            <a:blip r:embed="rId3" cstate="print"/>
            <a:stretch>
              <a:fillRect/>
            </a:stretch>
          </p:blipFill>
          <p:spPr>
            <a:xfrm>
              <a:off x="8805080" y="53339"/>
              <a:ext cx="3250438" cy="3261346"/>
            </a:xfrm>
            <a:prstGeom prst="rect">
              <a:avLst/>
            </a:prstGeom>
          </p:spPr>
        </p:pic>
        <p:pic>
          <p:nvPicPr>
            <p:cNvPr id="26" name="Picture 25">
              <a:extLst>
                <a:ext uri="{FF2B5EF4-FFF2-40B4-BE49-F238E27FC236}">
                  <a16:creationId xmlns:a16="http://schemas.microsoft.com/office/drawing/2014/main" id="{95ACB107-A6C3-284A-85CE-F24BA85DF206}"/>
                </a:ext>
              </a:extLst>
            </p:cNvPr>
            <p:cNvPicPr>
              <a:picLocks noChangeAspect="1"/>
            </p:cNvPicPr>
            <p:nvPr userDrawn="1"/>
          </p:nvPicPr>
          <p:blipFill>
            <a:blip r:embed="rId3" cstate="print"/>
            <a:stretch>
              <a:fillRect/>
            </a:stretch>
          </p:blipFill>
          <p:spPr>
            <a:xfrm>
              <a:off x="8805080" y="3543314"/>
              <a:ext cx="3250438" cy="3261346"/>
            </a:xfrm>
            <a:prstGeom prst="rect">
              <a:avLst/>
            </a:prstGeom>
          </p:spPr>
        </p:pic>
      </p:grpSp>
    </p:spTree>
    <p:extLst>
      <p:ext uri="{BB962C8B-B14F-4D97-AF65-F5344CB8AC3E}">
        <p14:creationId xmlns:p14="http://schemas.microsoft.com/office/powerpoint/2010/main" val="3101374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61BF149-0391-FF05-4A29-9510BCE841CA}"/>
              </a:ext>
            </a:extLst>
          </p:cNvPr>
          <p:cNvGrpSpPr/>
          <p:nvPr userDrawn="1"/>
        </p:nvGrpSpPr>
        <p:grpSpPr>
          <a:xfrm>
            <a:off x="109219" y="6037704"/>
            <a:ext cx="12032261" cy="1040775"/>
            <a:chOff x="109219" y="6345108"/>
            <a:chExt cx="12032261" cy="1040775"/>
          </a:xfrm>
        </p:grpSpPr>
        <p:pic>
          <p:nvPicPr>
            <p:cNvPr id="12" name="Picture 11">
              <a:extLst>
                <a:ext uri="{FF2B5EF4-FFF2-40B4-BE49-F238E27FC236}">
                  <a16:creationId xmlns:a16="http://schemas.microsoft.com/office/drawing/2014/main" id="{1A1ACD46-3B91-E0EA-B0E6-78B77B527B81}"/>
                </a:ext>
              </a:extLst>
            </p:cNvPr>
            <p:cNvPicPr>
              <a:picLocks noChangeAspect="1"/>
            </p:cNvPicPr>
            <p:nvPr userDrawn="1"/>
          </p:nvPicPr>
          <p:blipFill>
            <a:blip r:embed="rId2" cstate="print"/>
            <a:stretch>
              <a:fillRect/>
            </a:stretch>
          </p:blipFill>
          <p:spPr>
            <a:xfrm>
              <a:off x="109219" y="6345108"/>
              <a:ext cx="2892743" cy="1040775"/>
            </a:xfrm>
            <a:prstGeom prst="rect">
              <a:avLst/>
            </a:prstGeom>
          </p:spPr>
        </p:pic>
        <p:pic>
          <p:nvPicPr>
            <p:cNvPr id="13" name="Picture 12">
              <a:extLst>
                <a:ext uri="{FF2B5EF4-FFF2-40B4-BE49-F238E27FC236}">
                  <a16:creationId xmlns:a16="http://schemas.microsoft.com/office/drawing/2014/main" id="{B590096F-3F8E-D6C0-DFDE-9080E10BCCAB}"/>
                </a:ext>
              </a:extLst>
            </p:cNvPr>
            <p:cNvPicPr>
              <a:picLocks noChangeAspect="1"/>
            </p:cNvPicPr>
            <p:nvPr userDrawn="1"/>
          </p:nvPicPr>
          <p:blipFill>
            <a:blip r:embed="rId2" cstate="print"/>
            <a:stretch>
              <a:fillRect/>
            </a:stretch>
          </p:blipFill>
          <p:spPr>
            <a:xfrm>
              <a:off x="3157219" y="6345108"/>
              <a:ext cx="2892743" cy="1040775"/>
            </a:xfrm>
            <a:prstGeom prst="rect">
              <a:avLst/>
            </a:prstGeom>
          </p:spPr>
        </p:pic>
        <p:pic>
          <p:nvPicPr>
            <p:cNvPr id="14" name="Picture 13">
              <a:extLst>
                <a:ext uri="{FF2B5EF4-FFF2-40B4-BE49-F238E27FC236}">
                  <a16:creationId xmlns:a16="http://schemas.microsoft.com/office/drawing/2014/main" id="{80978F30-7BF1-A602-F630-BB6AF325D283}"/>
                </a:ext>
              </a:extLst>
            </p:cNvPr>
            <p:cNvPicPr>
              <a:picLocks noChangeAspect="1"/>
            </p:cNvPicPr>
            <p:nvPr userDrawn="1"/>
          </p:nvPicPr>
          <p:blipFill>
            <a:blip r:embed="rId2" cstate="print"/>
            <a:stretch>
              <a:fillRect/>
            </a:stretch>
          </p:blipFill>
          <p:spPr>
            <a:xfrm>
              <a:off x="6196254" y="6345108"/>
              <a:ext cx="2892743" cy="1040775"/>
            </a:xfrm>
            <a:prstGeom prst="rect">
              <a:avLst/>
            </a:prstGeom>
          </p:spPr>
        </p:pic>
        <p:pic>
          <p:nvPicPr>
            <p:cNvPr id="15" name="Picture 14">
              <a:extLst>
                <a:ext uri="{FF2B5EF4-FFF2-40B4-BE49-F238E27FC236}">
                  <a16:creationId xmlns:a16="http://schemas.microsoft.com/office/drawing/2014/main" id="{20A91690-F8FB-3A78-FF28-D3F025C0A71F}"/>
                </a:ext>
              </a:extLst>
            </p:cNvPr>
            <p:cNvPicPr>
              <a:picLocks noChangeAspect="1"/>
            </p:cNvPicPr>
            <p:nvPr userDrawn="1"/>
          </p:nvPicPr>
          <p:blipFill>
            <a:blip r:embed="rId2" cstate="print"/>
            <a:stretch>
              <a:fillRect/>
            </a:stretch>
          </p:blipFill>
          <p:spPr>
            <a:xfrm>
              <a:off x="9248737" y="6345108"/>
              <a:ext cx="2892743" cy="1040775"/>
            </a:xfrm>
            <a:prstGeom prst="rect">
              <a:avLst/>
            </a:prstGeom>
          </p:spPr>
        </p:pic>
      </p:grpSp>
    </p:spTree>
    <p:extLst>
      <p:ext uri="{BB962C8B-B14F-4D97-AF65-F5344CB8AC3E}">
        <p14:creationId xmlns:p14="http://schemas.microsoft.com/office/powerpoint/2010/main" val="1795519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3C40CA-F305-4CD2-954D-B423492CA47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pPr/>
              <a:t>‹#›</a:t>
            </a:fld>
            <a:endParaRPr lang="en-US"/>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85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2F5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270DD50-5292-ED37-B8EC-1D631AA19C03}"/>
              </a:ext>
            </a:extLst>
          </p:cNvPr>
          <p:cNvPicPr>
            <a:picLocks noChangeAspect="1"/>
          </p:cNvPicPr>
          <p:nvPr userDrawn="1"/>
        </p:nvPicPr>
        <p:blipFill>
          <a:blip r:embed="rId2" cstate="print"/>
          <a:stretch>
            <a:fillRect/>
          </a:stretch>
        </p:blipFill>
        <p:spPr>
          <a:xfrm>
            <a:off x="109220" y="6026462"/>
            <a:ext cx="2892743" cy="1040775"/>
          </a:xfrm>
          <a:prstGeom prst="rect">
            <a:avLst/>
          </a:prstGeom>
        </p:spPr>
      </p:pic>
      <p:pic>
        <p:nvPicPr>
          <p:cNvPr id="5" name="Picture 4">
            <a:extLst>
              <a:ext uri="{FF2B5EF4-FFF2-40B4-BE49-F238E27FC236}">
                <a16:creationId xmlns:a16="http://schemas.microsoft.com/office/drawing/2014/main" id="{AEFD08A6-9B77-C6DD-6E3D-13F7AD28CFED}"/>
              </a:ext>
            </a:extLst>
          </p:cNvPr>
          <p:cNvPicPr>
            <a:picLocks noChangeAspect="1"/>
          </p:cNvPicPr>
          <p:nvPr userDrawn="1"/>
        </p:nvPicPr>
        <p:blipFill>
          <a:blip r:embed="rId2" cstate="print"/>
          <a:stretch>
            <a:fillRect/>
          </a:stretch>
        </p:blipFill>
        <p:spPr>
          <a:xfrm>
            <a:off x="3149029" y="6026462"/>
            <a:ext cx="2892743" cy="1040775"/>
          </a:xfrm>
          <a:prstGeom prst="rect">
            <a:avLst/>
          </a:prstGeom>
        </p:spPr>
      </p:pic>
      <p:pic>
        <p:nvPicPr>
          <p:cNvPr id="6" name="Picture 5">
            <a:extLst>
              <a:ext uri="{FF2B5EF4-FFF2-40B4-BE49-F238E27FC236}">
                <a16:creationId xmlns:a16="http://schemas.microsoft.com/office/drawing/2014/main" id="{184DFBCF-1BDE-8841-0D68-833EF9CF4F1B}"/>
              </a:ext>
            </a:extLst>
          </p:cNvPr>
          <p:cNvPicPr>
            <a:picLocks noChangeAspect="1"/>
          </p:cNvPicPr>
          <p:nvPr userDrawn="1"/>
        </p:nvPicPr>
        <p:blipFill>
          <a:blip r:embed="rId2" cstate="print"/>
          <a:stretch>
            <a:fillRect/>
          </a:stretch>
        </p:blipFill>
        <p:spPr>
          <a:xfrm>
            <a:off x="6188838" y="6026462"/>
            <a:ext cx="2892743" cy="1040775"/>
          </a:xfrm>
          <a:prstGeom prst="rect">
            <a:avLst/>
          </a:prstGeom>
        </p:spPr>
      </p:pic>
      <p:pic>
        <p:nvPicPr>
          <p:cNvPr id="10" name="Picture 9">
            <a:extLst>
              <a:ext uri="{FF2B5EF4-FFF2-40B4-BE49-F238E27FC236}">
                <a16:creationId xmlns:a16="http://schemas.microsoft.com/office/drawing/2014/main" id="{4674CBF2-38E6-8D23-2BD8-47AC83587C7F}"/>
              </a:ext>
            </a:extLst>
          </p:cNvPr>
          <p:cNvPicPr>
            <a:picLocks noChangeAspect="1"/>
          </p:cNvPicPr>
          <p:nvPr userDrawn="1"/>
        </p:nvPicPr>
        <p:blipFill>
          <a:blip r:embed="rId2" cstate="print"/>
          <a:stretch>
            <a:fillRect/>
          </a:stretch>
        </p:blipFill>
        <p:spPr>
          <a:xfrm>
            <a:off x="9228647" y="6026462"/>
            <a:ext cx="2892743" cy="1040775"/>
          </a:xfrm>
          <a:prstGeom prst="rect">
            <a:avLst/>
          </a:prstGeom>
        </p:spPr>
      </p:pic>
    </p:spTree>
    <p:extLst>
      <p:ext uri="{BB962C8B-B14F-4D97-AF65-F5344CB8AC3E}">
        <p14:creationId xmlns:p14="http://schemas.microsoft.com/office/powerpoint/2010/main" val="113427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pPr/>
              <a:t>‹#›</a:t>
            </a:fld>
            <a:endParaRPr lang="en-US"/>
          </a:p>
        </p:txBody>
      </p:sp>
    </p:spTree>
    <p:extLst>
      <p:ext uri="{BB962C8B-B14F-4D97-AF65-F5344CB8AC3E}">
        <p14:creationId xmlns:p14="http://schemas.microsoft.com/office/powerpoint/2010/main" val="2512463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1_Title and Content_no 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38672"/>
            <a:ext cx="10515601" cy="127711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pPr/>
              <a:t>‹#›</a:t>
            </a:fld>
            <a:endParaRPr lang="en-US"/>
          </a:p>
        </p:txBody>
      </p:sp>
      <p:cxnSp>
        <p:nvCxnSpPr>
          <p:cNvPr id="7" name="Straight Connector 6"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599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pPr/>
              <a:t>‹#›</a:t>
            </a:fld>
            <a:endParaRPr lang="en-US"/>
          </a:p>
        </p:txBody>
      </p:sp>
    </p:spTree>
    <p:extLst>
      <p:ext uri="{BB962C8B-B14F-4D97-AF65-F5344CB8AC3E}">
        <p14:creationId xmlns:p14="http://schemas.microsoft.com/office/powerpoint/2010/main" val="2231775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3C40CA-F305-4CD2-954D-B423492CA479}" type="datetimeFigureOut">
              <a:rPr lang="en-US" smtClean="0"/>
              <a:pPr/>
              <a:t>7/2/2024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BE44D-7BE8-4BA4-B72D-D1EB693EB927}" type="slidenum">
              <a:rPr lang="en-US" smtClean="0"/>
              <a:pPr/>
              <a:t>‹#›</a:t>
            </a:fld>
            <a:endParaRPr lang="en-US"/>
          </a:p>
        </p:txBody>
      </p:sp>
      <p:cxnSp>
        <p:nvCxnSpPr>
          <p:cNvPr id="11" name="Straight Connector 10"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923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3C40CA-F305-4CD2-954D-B423492CA479}" type="datetimeFigureOut">
              <a:rPr lang="en-US" smtClean="0"/>
              <a:pPr/>
              <a:t>7/2/2024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BE44D-7BE8-4BA4-B72D-D1EB693EB927}" type="slidenum">
              <a:rPr lang="en-US" smtClean="0"/>
              <a:pPr/>
              <a:t>‹#›</a:t>
            </a:fld>
            <a:endParaRPr lang="en-US"/>
          </a:p>
        </p:txBody>
      </p:sp>
    </p:spTree>
    <p:extLst>
      <p:ext uri="{BB962C8B-B14F-4D97-AF65-F5344CB8AC3E}">
        <p14:creationId xmlns:p14="http://schemas.microsoft.com/office/powerpoint/2010/main" val="1432966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_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53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55303"/>
            <a:ext cx="3932237" cy="93096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855304"/>
            <a:ext cx="6172200" cy="40057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86269"/>
            <a:ext cx="3932237" cy="30747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3C40CA-F305-4CD2-954D-B423492CA47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pPr/>
              <a:t>‹#›</a:t>
            </a:fld>
            <a:endParaRPr lang="en-US"/>
          </a:p>
        </p:txBody>
      </p:sp>
    </p:spTree>
    <p:extLst>
      <p:ext uri="{BB962C8B-B14F-4D97-AF65-F5344CB8AC3E}">
        <p14:creationId xmlns:p14="http://schemas.microsoft.com/office/powerpoint/2010/main" val="2294143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5256212"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descr="Decorative line"/>
          <p:cNvCxnSpPr>
            <a:cxnSpLocks/>
          </p:cNvCxnSpPr>
          <p:nvPr userDrawn="1"/>
        </p:nvCxnSpPr>
        <p:spPr>
          <a:xfrm>
            <a:off x="830468" y="1615786"/>
            <a:ext cx="51577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E4613F1-EAFB-DF93-481A-7CD5858C7E94}"/>
              </a:ext>
            </a:extLst>
          </p:cNvPr>
          <p:cNvSpPr/>
          <p:nvPr userDrawn="1"/>
        </p:nvSpPr>
        <p:spPr>
          <a:xfrm>
            <a:off x="6718852" y="-69569"/>
            <a:ext cx="5473148" cy="6927570"/>
          </a:xfrm>
          <a:prstGeom prst="rect">
            <a:avLst/>
          </a:prstGeom>
          <a:blipFill>
            <a:blip r:embed="rId2" cstate="print">
              <a:extLst>
                <a:ext uri="{28A0092B-C50C-407E-A947-70E740481C1C}">
                  <a14:useLocalDpi xmlns:a14="http://schemas.microsoft.com/office/drawing/2010/main" val="0"/>
                </a:ext>
              </a:extLst>
            </a:blip>
            <a:srcRect/>
            <a:stretch>
              <a:fillRect l="-33545" t="-1490" r="-591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371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pPr/>
              <a:t>7/2/2024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pPr/>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414A6E-510C-3EE0-FC64-BE3B367B5393}"/>
              </a:ext>
            </a:extLst>
          </p:cNvPr>
          <p:cNvPicPr>
            <a:picLocks noChangeAspect="1"/>
          </p:cNvPicPr>
          <p:nvPr userDrawn="1"/>
        </p:nvPicPr>
        <p:blipFill>
          <a:blip r:embed="rId2" cstate="print"/>
          <a:stretch>
            <a:fillRect/>
          </a:stretch>
        </p:blipFill>
        <p:spPr>
          <a:xfrm>
            <a:off x="8566776" y="1964491"/>
            <a:ext cx="4396318" cy="418838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38309" y="1674793"/>
            <a:ext cx="4918165" cy="4918165"/>
          </a:xfrm>
          <a:prstGeom prst="rect">
            <a:avLst/>
          </a:prstGeom>
        </p:spPr>
      </p:pic>
    </p:spTree>
    <p:extLst>
      <p:ext uri="{BB962C8B-B14F-4D97-AF65-F5344CB8AC3E}">
        <p14:creationId xmlns:p14="http://schemas.microsoft.com/office/powerpoint/2010/main" val="1909964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SSA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0470" y="1825625"/>
            <a:ext cx="3622997" cy="15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083F1F9-0BD9-618C-1811-7A75FA5B75BD}"/>
              </a:ext>
            </a:extLst>
          </p:cNvPr>
          <p:cNvSpPr>
            <a:spLocks noGrp="1"/>
          </p:cNvSpPr>
          <p:nvPr>
            <p:ph sz="half" idx="14"/>
          </p:nvPr>
        </p:nvSpPr>
        <p:spPr>
          <a:xfrm>
            <a:off x="4724400" y="1825625"/>
            <a:ext cx="6623050" cy="424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A8143F2-F451-46F4-A120-6A717F0573F3}"/>
              </a:ext>
            </a:extLst>
          </p:cNvPr>
          <p:cNvPicPr>
            <a:picLocks noChangeAspect="1"/>
          </p:cNvPicPr>
          <p:nvPr userDrawn="1"/>
        </p:nvPicPr>
        <p:blipFill>
          <a:blip r:embed="rId2" cstate="print"/>
          <a:stretch>
            <a:fillRect/>
          </a:stretch>
        </p:blipFill>
        <p:spPr>
          <a:xfrm>
            <a:off x="-629526" y="5104639"/>
            <a:ext cx="4749402" cy="2169480"/>
          </a:xfrm>
          <a:prstGeom prst="rect">
            <a:avLst/>
          </a:prstGeom>
        </p:spPr>
      </p:pic>
      <p:pic>
        <p:nvPicPr>
          <p:cNvPr id="9" name="Picture 8">
            <a:extLst>
              <a:ext uri="{FF2B5EF4-FFF2-40B4-BE49-F238E27FC236}">
                <a16:creationId xmlns:a16="http://schemas.microsoft.com/office/drawing/2014/main" id="{5E28A0B7-6B79-FEE8-E6C5-7CC0AC408C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463" y="2912104"/>
            <a:ext cx="4416746" cy="4416746"/>
          </a:xfrm>
          <a:prstGeom prst="rect">
            <a:avLst/>
          </a:prstGeom>
        </p:spPr>
      </p:pic>
    </p:spTree>
    <p:extLst>
      <p:ext uri="{BB962C8B-B14F-4D97-AF65-F5344CB8AC3E}">
        <p14:creationId xmlns:p14="http://schemas.microsoft.com/office/powerpoint/2010/main" val="2336324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2F5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3C40CA-F305-4CD2-954D-B423492CA47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pPr/>
              <a:t>‹#›</a:t>
            </a:fld>
            <a:endParaRPr lang="en-US"/>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744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1_SSA_Two Content_no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25"/>
            <a:ext cx="10515601" cy="1187179"/>
          </a:xfrm>
        </p:spPr>
        <p:txBody>
          <a:bodyPr/>
          <a:lstStyle/>
          <a:p>
            <a:r>
              <a:rPr lang="en-US"/>
              <a:t>Click to edit Master title style</a:t>
            </a:r>
          </a:p>
        </p:txBody>
      </p:sp>
      <p:sp>
        <p:nvSpPr>
          <p:cNvPr id="3" name="Content Placeholder 2"/>
          <p:cNvSpPr>
            <a:spLocks noGrp="1"/>
          </p:cNvSpPr>
          <p:nvPr>
            <p:ph sz="half" idx="1"/>
          </p:nvPr>
        </p:nvSpPr>
        <p:spPr>
          <a:xfrm>
            <a:off x="838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pPr/>
              <a:t>‹#›</a:t>
            </a:fld>
            <a:endParaRPr lang="en-US"/>
          </a:p>
        </p:txBody>
      </p:sp>
      <p:cxnSp>
        <p:nvCxnSpPr>
          <p:cNvPr id="12" name="Straight Connector 11" descr="Decorative line"/>
          <p:cNvCxnSpPr/>
          <p:nvPr userDrawn="1"/>
        </p:nvCxnSpPr>
        <p:spPr>
          <a:xfrm>
            <a:off x="830468" y="3012804"/>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513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pPr/>
              <a:t>7/2/2024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pPr/>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122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_SSA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0470" y="1825625"/>
            <a:ext cx="3622997" cy="15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083F1F9-0BD9-618C-1811-7A75FA5B75BD}"/>
              </a:ext>
            </a:extLst>
          </p:cNvPr>
          <p:cNvSpPr>
            <a:spLocks noGrp="1"/>
          </p:cNvSpPr>
          <p:nvPr>
            <p:ph sz="half" idx="14"/>
          </p:nvPr>
        </p:nvSpPr>
        <p:spPr>
          <a:xfrm>
            <a:off x="4724400" y="1825625"/>
            <a:ext cx="6623050" cy="424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756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470030"/>
            <a:ext cx="7081684" cy="1325366"/>
          </a:xfrm>
        </p:spPr>
        <p:txBody>
          <a:bodyPr anchor="b">
            <a:normAutofit/>
          </a:bodyPr>
          <a:lstStyle>
            <a:lvl1pPr algn="l">
              <a:defRPr sz="48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838200" y="4922995"/>
            <a:ext cx="7081684" cy="120545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223C40CA-F305-4CD2-954D-B423492CA479}" type="datetimeFigureOut">
              <a:rPr lang="en-US" smtClean="0"/>
              <a:pPr/>
              <a:t>7/2/2024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cxnSp>
        <p:nvCxnSpPr>
          <p:cNvPr id="11" name="Straight Connector 10" descr="Decorative line"/>
          <p:cNvCxnSpPr>
            <a:cxnSpLocks/>
          </p:cNvCxnSpPr>
          <p:nvPr userDrawn="1"/>
        </p:nvCxnSpPr>
        <p:spPr>
          <a:xfrm>
            <a:off x="838200" y="3032437"/>
            <a:ext cx="7089416" cy="0"/>
          </a:xfrm>
          <a:prstGeom prst="line">
            <a:avLst/>
          </a:prstGeom>
          <a:ln w="12700">
            <a:solidFill>
              <a:srgbClr val="05AA9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EE36623-3A7C-6EB1-DFEB-7E59909C79A2}"/>
              </a:ext>
            </a:extLst>
          </p:cNvPr>
          <p:cNvPicPr>
            <a:picLocks noChangeAspect="1"/>
          </p:cNvPicPr>
          <p:nvPr userDrawn="1"/>
        </p:nvPicPr>
        <p:blipFill>
          <a:blip r:embed="rId2" cstate="print"/>
          <a:stretch>
            <a:fillRect/>
          </a:stretch>
        </p:blipFill>
        <p:spPr>
          <a:xfrm>
            <a:off x="8823848" y="53340"/>
            <a:ext cx="3231674" cy="6751319"/>
          </a:xfrm>
          <a:prstGeom prst="rect">
            <a:avLst/>
          </a:prstGeom>
        </p:spPr>
      </p:pic>
      <p:pic>
        <p:nvPicPr>
          <p:cNvPr id="6" name="Picture 5">
            <a:extLst>
              <a:ext uri="{FF2B5EF4-FFF2-40B4-BE49-F238E27FC236}">
                <a16:creationId xmlns:a16="http://schemas.microsoft.com/office/drawing/2014/main" id="{046522F1-EF06-BDC5-F137-4EB245D7A428}"/>
              </a:ext>
            </a:extLst>
          </p:cNvPr>
          <p:cNvPicPr>
            <a:picLocks noChangeAspect="1"/>
          </p:cNvPicPr>
          <p:nvPr userDrawn="1"/>
        </p:nvPicPr>
        <p:blipFill>
          <a:blip r:embed="rId3" cstate="print"/>
          <a:stretch>
            <a:fillRect/>
          </a:stretch>
        </p:blipFill>
        <p:spPr>
          <a:xfrm>
            <a:off x="838200" y="723399"/>
            <a:ext cx="5880048" cy="1831157"/>
          </a:xfrm>
          <a:prstGeom prst="rect">
            <a:avLst/>
          </a:prstGeom>
        </p:spPr>
      </p:pic>
    </p:spTree>
    <p:extLst>
      <p:ext uri="{BB962C8B-B14F-4D97-AF65-F5344CB8AC3E}">
        <p14:creationId xmlns:p14="http://schemas.microsoft.com/office/powerpoint/2010/main" val="2391867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2F5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EAD61C1-8908-079A-A184-8535C57942B6}"/>
              </a:ext>
            </a:extLst>
          </p:cNvPr>
          <p:cNvPicPr>
            <a:picLocks noChangeAspect="1"/>
          </p:cNvPicPr>
          <p:nvPr userDrawn="1"/>
        </p:nvPicPr>
        <p:blipFill>
          <a:blip r:embed="rId2" cstate="print"/>
          <a:stretch>
            <a:fillRect/>
          </a:stretch>
        </p:blipFill>
        <p:spPr>
          <a:xfrm>
            <a:off x="121920" y="6037704"/>
            <a:ext cx="5897880" cy="1640591"/>
          </a:xfrm>
          <a:prstGeom prst="rect">
            <a:avLst/>
          </a:prstGeom>
        </p:spPr>
      </p:pic>
      <p:pic>
        <p:nvPicPr>
          <p:cNvPr id="8" name="Picture 7">
            <a:extLst>
              <a:ext uri="{FF2B5EF4-FFF2-40B4-BE49-F238E27FC236}">
                <a16:creationId xmlns:a16="http://schemas.microsoft.com/office/drawing/2014/main" id="{FFB93B95-649A-FC44-8F1F-E98B95E385FE}"/>
              </a:ext>
            </a:extLst>
          </p:cNvPr>
          <p:cNvPicPr>
            <a:picLocks noChangeAspect="1"/>
          </p:cNvPicPr>
          <p:nvPr userDrawn="1"/>
        </p:nvPicPr>
        <p:blipFill>
          <a:blip r:embed="rId2" cstate="print"/>
          <a:stretch>
            <a:fillRect/>
          </a:stretch>
        </p:blipFill>
        <p:spPr>
          <a:xfrm>
            <a:off x="6172199" y="6037704"/>
            <a:ext cx="5897881" cy="1640591"/>
          </a:xfrm>
          <a:prstGeom prst="rect">
            <a:avLst/>
          </a:prstGeom>
        </p:spPr>
      </p:pic>
    </p:spTree>
    <p:extLst>
      <p:ext uri="{BB962C8B-B14F-4D97-AF65-F5344CB8AC3E}">
        <p14:creationId xmlns:p14="http://schemas.microsoft.com/office/powerpoint/2010/main" val="3714267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2F5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3C40CA-F305-4CD2-954D-B423492CA47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pPr/>
              <a:t>‹#›</a:t>
            </a:fld>
            <a:endParaRPr lang="en-US"/>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633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pPr/>
              <a:t>‹#›</a:t>
            </a:fld>
            <a:endParaRPr lang="en-US"/>
          </a:p>
        </p:txBody>
      </p:sp>
    </p:spTree>
    <p:extLst>
      <p:ext uri="{BB962C8B-B14F-4D97-AF65-F5344CB8AC3E}">
        <p14:creationId xmlns:p14="http://schemas.microsoft.com/office/powerpoint/2010/main" val="676868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1_Title and Content_no 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38672"/>
            <a:ext cx="10515601" cy="127711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pPr/>
              <a:t>‹#›</a:t>
            </a:fld>
            <a:endParaRPr lang="en-US"/>
          </a:p>
        </p:txBody>
      </p:sp>
      <p:cxnSp>
        <p:nvCxnSpPr>
          <p:cNvPr id="7" name="Straight Connector 6"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605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pPr/>
              <a:t>‹#›</a:t>
            </a:fld>
            <a:endParaRPr lang="en-US"/>
          </a:p>
        </p:txBody>
      </p:sp>
    </p:spTree>
    <p:extLst>
      <p:ext uri="{BB962C8B-B14F-4D97-AF65-F5344CB8AC3E}">
        <p14:creationId xmlns:p14="http://schemas.microsoft.com/office/powerpoint/2010/main" val="4215115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3C40CA-F305-4CD2-954D-B423492CA479}" type="datetimeFigureOut">
              <a:rPr lang="en-US" smtClean="0"/>
              <a:pPr/>
              <a:t>7/2/2024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BE44D-7BE8-4BA4-B72D-D1EB693EB927}" type="slidenum">
              <a:rPr lang="en-US" smtClean="0"/>
              <a:pPr/>
              <a:t>‹#›</a:t>
            </a:fld>
            <a:endParaRPr lang="en-US"/>
          </a:p>
        </p:txBody>
      </p:sp>
      <p:cxnSp>
        <p:nvCxnSpPr>
          <p:cNvPr id="11" name="Straight Connector 10"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805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pPr/>
              <a:t>‹#›</a:t>
            </a:fld>
            <a:endParaRPr lang="en-US"/>
          </a:p>
        </p:txBody>
      </p:sp>
    </p:spTree>
    <p:extLst>
      <p:ext uri="{BB962C8B-B14F-4D97-AF65-F5344CB8AC3E}">
        <p14:creationId xmlns:p14="http://schemas.microsoft.com/office/powerpoint/2010/main" val="332478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3C40CA-F305-4CD2-954D-B423492CA479}" type="datetimeFigureOut">
              <a:rPr lang="en-US" smtClean="0"/>
              <a:pPr/>
              <a:t>7/2/2024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BE44D-7BE8-4BA4-B72D-D1EB693EB927}" type="slidenum">
              <a:rPr lang="en-US" smtClean="0"/>
              <a:pPr/>
              <a:t>‹#›</a:t>
            </a:fld>
            <a:endParaRPr lang="en-US"/>
          </a:p>
        </p:txBody>
      </p:sp>
    </p:spTree>
    <p:extLst>
      <p:ext uri="{BB962C8B-B14F-4D97-AF65-F5344CB8AC3E}">
        <p14:creationId xmlns:p14="http://schemas.microsoft.com/office/powerpoint/2010/main" val="1621262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_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302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55303"/>
            <a:ext cx="3932237" cy="93096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855304"/>
            <a:ext cx="6172200" cy="40057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86269"/>
            <a:ext cx="3932237" cy="30747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3C40CA-F305-4CD2-954D-B423492CA47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pPr/>
              <a:t>‹#›</a:t>
            </a:fld>
            <a:endParaRPr lang="en-US"/>
          </a:p>
        </p:txBody>
      </p:sp>
    </p:spTree>
    <p:extLst>
      <p:ext uri="{BB962C8B-B14F-4D97-AF65-F5344CB8AC3E}">
        <p14:creationId xmlns:p14="http://schemas.microsoft.com/office/powerpoint/2010/main" val="1874885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5256212"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descr="Decorative line"/>
          <p:cNvCxnSpPr>
            <a:cxnSpLocks/>
          </p:cNvCxnSpPr>
          <p:nvPr userDrawn="1"/>
        </p:nvCxnSpPr>
        <p:spPr>
          <a:xfrm>
            <a:off x="830468" y="1615786"/>
            <a:ext cx="51577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E4613F1-EAFB-DF93-481A-7CD5858C7E94}"/>
              </a:ext>
            </a:extLst>
          </p:cNvPr>
          <p:cNvSpPr/>
          <p:nvPr userDrawn="1"/>
        </p:nvSpPr>
        <p:spPr>
          <a:xfrm>
            <a:off x="6718852" y="-69569"/>
            <a:ext cx="5473148" cy="6927570"/>
          </a:xfrm>
          <a:prstGeom prst="rect">
            <a:avLst/>
          </a:prstGeom>
          <a:blipFill>
            <a:blip r:embed="rId2" cstate="print">
              <a:extLst>
                <a:ext uri="{28A0092B-C50C-407E-A947-70E740481C1C}">
                  <a14:useLocalDpi xmlns:a14="http://schemas.microsoft.com/office/drawing/2010/main" val="0"/>
                </a:ext>
              </a:extLst>
            </a:blip>
            <a:srcRect/>
            <a:stretch>
              <a:fillRect l="-33545" t="-1490" r="-591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34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pPr/>
              <a:t>7/2/2024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pPr/>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1367701-0A80-68E0-B33C-2CA66967A8DB}"/>
              </a:ext>
            </a:extLst>
          </p:cNvPr>
          <p:cNvPicPr>
            <a:picLocks noChangeAspect="1"/>
          </p:cNvPicPr>
          <p:nvPr userDrawn="1"/>
        </p:nvPicPr>
        <p:blipFill>
          <a:blip r:embed="rId2" cstate="print"/>
          <a:stretch>
            <a:fillRect/>
          </a:stretch>
        </p:blipFill>
        <p:spPr>
          <a:xfrm>
            <a:off x="8566776" y="1964491"/>
            <a:ext cx="4396318" cy="418838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53400" y="1527431"/>
            <a:ext cx="5062503" cy="5062503"/>
          </a:xfrm>
          <a:prstGeom prst="rect">
            <a:avLst/>
          </a:prstGeom>
        </p:spPr>
      </p:pic>
    </p:spTree>
    <p:extLst>
      <p:ext uri="{BB962C8B-B14F-4D97-AF65-F5344CB8AC3E}">
        <p14:creationId xmlns:p14="http://schemas.microsoft.com/office/powerpoint/2010/main" val="181400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SSA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0470" y="1825625"/>
            <a:ext cx="3622997" cy="15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083F1F9-0BD9-618C-1811-7A75FA5B75BD}"/>
              </a:ext>
            </a:extLst>
          </p:cNvPr>
          <p:cNvSpPr>
            <a:spLocks noGrp="1"/>
          </p:cNvSpPr>
          <p:nvPr>
            <p:ph sz="half" idx="14"/>
          </p:nvPr>
        </p:nvSpPr>
        <p:spPr>
          <a:xfrm>
            <a:off x="4724400" y="1825625"/>
            <a:ext cx="6623050" cy="424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6A204F63-B88D-7980-5922-95AE70000975}"/>
              </a:ext>
            </a:extLst>
          </p:cNvPr>
          <p:cNvPicPr>
            <a:picLocks noChangeAspect="1"/>
          </p:cNvPicPr>
          <p:nvPr userDrawn="1"/>
        </p:nvPicPr>
        <p:blipFill>
          <a:blip r:embed="rId2" cstate="print"/>
          <a:stretch>
            <a:fillRect/>
          </a:stretch>
        </p:blipFill>
        <p:spPr>
          <a:xfrm>
            <a:off x="-629526" y="5104639"/>
            <a:ext cx="4749402" cy="216948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86" y="2894478"/>
            <a:ext cx="3963522" cy="3963522"/>
          </a:xfrm>
          <a:prstGeom prst="rect">
            <a:avLst/>
          </a:prstGeom>
        </p:spPr>
      </p:pic>
    </p:spTree>
    <p:extLst>
      <p:ext uri="{BB962C8B-B14F-4D97-AF65-F5344CB8AC3E}">
        <p14:creationId xmlns:p14="http://schemas.microsoft.com/office/powerpoint/2010/main" val="602722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pPr/>
              <a:t>7/2/2024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pPr/>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5487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5_SSA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0470" y="1825625"/>
            <a:ext cx="3622997" cy="15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083F1F9-0BD9-618C-1811-7A75FA5B75BD}"/>
              </a:ext>
            </a:extLst>
          </p:cNvPr>
          <p:cNvSpPr>
            <a:spLocks noGrp="1"/>
          </p:cNvSpPr>
          <p:nvPr>
            <p:ph sz="half" idx="14"/>
          </p:nvPr>
        </p:nvSpPr>
        <p:spPr>
          <a:xfrm>
            <a:off x="4724400" y="1825625"/>
            <a:ext cx="6623050" cy="424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27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_no 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38672"/>
            <a:ext cx="10515601" cy="127711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pPr/>
              <a:t>‹#›</a:t>
            </a:fld>
            <a:endParaRPr lang="en-US"/>
          </a:p>
        </p:txBody>
      </p:sp>
      <p:cxnSp>
        <p:nvCxnSpPr>
          <p:cNvPr id="7" name="Straight Connector 6"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22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pPr/>
              <a:t>‹#›</a:t>
            </a:fld>
            <a:endParaRPr lang="en-US"/>
          </a:p>
        </p:txBody>
      </p:sp>
    </p:spTree>
    <p:extLst>
      <p:ext uri="{BB962C8B-B14F-4D97-AF65-F5344CB8AC3E}">
        <p14:creationId xmlns:p14="http://schemas.microsoft.com/office/powerpoint/2010/main" val="3280779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3C40CA-F305-4CD2-954D-B423492CA479}" type="datetimeFigureOut">
              <a:rPr lang="en-US" smtClean="0"/>
              <a:pPr/>
              <a:t>7/2/2024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BE44D-7BE8-4BA4-B72D-D1EB693EB927}" type="slidenum">
              <a:rPr lang="en-US" smtClean="0"/>
              <a:pPr/>
              <a:t>‹#›</a:t>
            </a:fld>
            <a:endParaRPr lang="en-US"/>
          </a:p>
        </p:txBody>
      </p:sp>
      <p:cxnSp>
        <p:nvCxnSpPr>
          <p:cNvPr id="11" name="Straight Connector 10"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057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3C40CA-F305-4CD2-954D-B423492CA479}" type="datetimeFigureOut">
              <a:rPr lang="en-US" smtClean="0"/>
              <a:pPr/>
              <a:t>7/2/2024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BE44D-7BE8-4BA4-B72D-D1EB693EB927}" type="slidenum">
              <a:rPr lang="en-US" smtClean="0"/>
              <a:pPr/>
              <a:t>‹#›</a:t>
            </a:fld>
            <a:endParaRPr lang="en-US"/>
          </a:p>
        </p:txBody>
      </p:sp>
    </p:spTree>
    <p:extLst>
      <p:ext uri="{BB962C8B-B14F-4D97-AF65-F5344CB8AC3E}">
        <p14:creationId xmlns:p14="http://schemas.microsoft.com/office/powerpoint/2010/main" val="734657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044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1.emf"/><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0692" y="338672"/>
            <a:ext cx="8913109" cy="12771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223C40CA-F305-4CD2-954D-B423492CA479}" type="datetimeFigureOut">
              <a:rPr lang="en-US" smtClean="0"/>
              <a:pPr/>
              <a:t>7/2/2024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386BE44D-7BE8-4BA4-B72D-D1EB693EB927}" type="slidenum">
              <a:rPr lang="en-US" smtClean="0"/>
              <a:pPr/>
              <a:t>‹#›</a:t>
            </a:fld>
            <a:endParaRPr lang="en-US"/>
          </a:p>
        </p:txBody>
      </p:sp>
      <p:pic>
        <p:nvPicPr>
          <p:cNvPr id="10" name="Picture 9">
            <a:extLst>
              <a:ext uri="{FF2B5EF4-FFF2-40B4-BE49-F238E27FC236}">
                <a16:creationId xmlns:a16="http://schemas.microsoft.com/office/drawing/2014/main" id="{08660973-122E-BBFC-B196-EDB215AF373D}"/>
              </a:ext>
            </a:extLst>
          </p:cNvPr>
          <p:cNvPicPr>
            <a:picLocks noChangeAspect="1"/>
          </p:cNvPicPr>
          <p:nvPr userDrawn="1"/>
        </p:nvPicPr>
        <p:blipFill>
          <a:blip r:embed="rId18" cstate="print"/>
          <a:stretch>
            <a:fillRect/>
          </a:stretch>
        </p:blipFill>
        <p:spPr>
          <a:xfrm>
            <a:off x="838198" y="483796"/>
            <a:ext cx="1062179" cy="941834"/>
          </a:xfrm>
          <a:prstGeom prst="rect">
            <a:avLst/>
          </a:prstGeom>
        </p:spPr>
      </p:pic>
    </p:spTree>
    <p:extLst>
      <p:ext uri="{BB962C8B-B14F-4D97-AF65-F5344CB8AC3E}">
        <p14:creationId xmlns:p14="http://schemas.microsoft.com/office/powerpoint/2010/main" val="3982588080"/>
      </p:ext>
    </p:extLst>
  </p:cSld>
  <p:clrMap bg1="dk1" tx1="lt1" bg2="dk2" tx2="lt2" accent1="accent1" accent2="accent2" accent3="accent3" accent4="accent4" accent5="accent5" accent6="accent6" hlink="hlink" folHlink="folHlink"/>
  <p:sldLayoutIdLst>
    <p:sldLayoutId id="2147483701" r:id="rId1"/>
    <p:sldLayoutId id="2147483651" r:id="rId2"/>
    <p:sldLayoutId id="2147483704" r:id="rId3"/>
    <p:sldLayoutId id="2147483650" r:id="rId4"/>
    <p:sldLayoutId id="2147483662" r:id="rId5"/>
    <p:sldLayoutId id="2147483652" r:id="rId6"/>
    <p:sldLayoutId id="2147483707" r:id="rId7"/>
    <p:sldLayoutId id="2147483654" r:id="rId8"/>
    <p:sldLayoutId id="2147483658" r:id="rId9"/>
    <p:sldLayoutId id="2147483656" r:id="rId10"/>
    <p:sldLayoutId id="2147483653" r:id="rId11"/>
    <p:sldLayoutId id="2147483659" r:id="rId12"/>
    <p:sldLayoutId id="2147483706" r:id="rId13"/>
    <p:sldLayoutId id="2147483663" r:id="rId14"/>
    <p:sldLayoutId id="2147483702" r:id="rId15"/>
    <p:sldLayoutId id="2147483708" r:id="rId16"/>
  </p:sldLayoutIdLst>
  <p:txStyles>
    <p:titleStyle>
      <a:lvl1pPr algn="l" defTabSz="914400" rtl="0" eaLnBrk="1" latinLnBrk="0" hangingPunct="1">
        <a:lnSpc>
          <a:spcPct val="90000"/>
        </a:lnSpc>
        <a:spcBef>
          <a:spcPct val="0"/>
        </a:spcBef>
        <a:buNone/>
        <a:defRPr sz="4400" b="1" kern="1200">
          <a:solidFill>
            <a:srgbClr val="05AA91"/>
          </a:solidFill>
          <a:latin typeface="Urbanist Black" panose="020B0A04040200000203" pitchFamily="34" charset="77"/>
          <a:ea typeface="Urbanist Black" panose="020B0A04040200000203" pitchFamily="34" charset="77"/>
          <a:cs typeface="Urbanist Black" panose="020B0A04040200000203" pitchFamily="34" charset="77"/>
        </a:defRPr>
      </a:lvl1pPr>
    </p:titleStyle>
    <p:bodyStyle>
      <a:lvl1pPr marL="0" indent="0" algn="l" defTabSz="914400" rtl="0" eaLnBrk="1" latinLnBrk="0" hangingPunct="1">
        <a:lnSpc>
          <a:spcPct val="90000"/>
        </a:lnSpc>
        <a:spcBef>
          <a:spcPts val="1000"/>
        </a:spcBef>
        <a:buFontTx/>
        <a:buNone/>
        <a:defRPr sz="28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0692" y="338672"/>
            <a:ext cx="8913109" cy="12771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223C40CA-F305-4CD2-954D-B423492CA479}" type="datetimeFigureOut">
              <a:rPr lang="en-US" smtClean="0"/>
              <a:pPr/>
              <a:t>7/2/2024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386BE44D-7BE8-4BA4-B72D-D1EB693EB927}" type="slidenum">
              <a:rPr lang="en-US" smtClean="0"/>
              <a:pPr/>
              <a:t>‹#›</a:t>
            </a:fld>
            <a:endParaRPr lang="en-US"/>
          </a:p>
        </p:txBody>
      </p:sp>
      <p:pic>
        <p:nvPicPr>
          <p:cNvPr id="9" name="Picture 8">
            <a:extLst>
              <a:ext uri="{FF2B5EF4-FFF2-40B4-BE49-F238E27FC236}">
                <a16:creationId xmlns:a16="http://schemas.microsoft.com/office/drawing/2014/main" id="{C25937BC-AD8C-B532-6839-633F1724FC23}"/>
              </a:ext>
            </a:extLst>
          </p:cNvPr>
          <p:cNvPicPr>
            <a:picLocks noChangeAspect="1"/>
          </p:cNvPicPr>
          <p:nvPr userDrawn="1"/>
        </p:nvPicPr>
        <p:blipFill>
          <a:blip r:embed="rId18" cstate="print"/>
          <a:stretch>
            <a:fillRect/>
          </a:stretch>
        </p:blipFill>
        <p:spPr>
          <a:xfrm>
            <a:off x="838198" y="483796"/>
            <a:ext cx="1062179" cy="941834"/>
          </a:xfrm>
          <a:prstGeom prst="rect">
            <a:avLst/>
          </a:prstGeom>
        </p:spPr>
      </p:pic>
    </p:spTree>
    <p:extLst>
      <p:ext uri="{BB962C8B-B14F-4D97-AF65-F5344CB8AC3E}">
        <p14:creationId xmlns:p14="http://schemas.microsoft.com/office/powerpoint/2010/main" val="3084430446"/>
      </p:ext>
    </p:extLst>
  </p:cSld>
  <p:clrMap bg1="dk1" tx1="lt1" bg2="dk2" tx2="lt2" accent1="accent1" accent2="accent2" accent3="accent3" accent4="accent4" accent5="accent5" accent6="accent6" hlink="hlink" folHlink="folHlink"/>
  <p:sldLayoutIdLst>
    <p:sldLayoutId id="2147483684"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36" r:id="rId16"/>
  </p:sldLayoutIdLst>
  <p:txStyles>
    <p:titleStyle>
      <a:lvl1pPr algn="l" defTabSz="914400" rtl="0" eaLnBrk="1" latinLnBrk="0" hangingPunct="1">
        <a:lnSpc>
          <a:spcPct val="90000"/>
        </a:lnSpc>
        <a:spcBef>
          <a:spcPct val="0"/>
        </a:spcBef>
        <a:buNone/>
        <a:defRPr sz="4400" b="1" kern="1200">
          <a:solidFill>
            <a:schemeClr val="tx1"/>
          </a:solidFill>
          <a:latin typeface="Livvic" pitchFamily="2" charset="77"/>
          <a:ea typeface="Urbanist Black" panose="020B0A04040200000203" pitchFamily="34" charset="77"/>
          <a:cs typeface="Urbanist Black" panose="020B0A04040200000203" pitchFamily="34"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0692" y="338672"/>
            <a:ext cx="8913109" cy="12771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223C40CA-F305-4CD2-954D-B423492CA479}" type="datetimeFigureOut">
              <a:rPr lang="en-US" smtClean="0"/>
              <a:pPr/>
              <a:t>7/2/2024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386BE44D-7BE8-4BA4-B72D-D1EB693EB927}" type="slidenum">
              <a:rPr lang="en-US" smtClean="0"/>
              <a:pPr/>
              <a:t>‹#›</a:t>
            </a:fld>
            <a:endParaRPr lang="en-US"/>
          </a:p>
        </p:txBody>
      </p:sp>
      <p:pic>
        <p:nvPicPr>
          <p:cNvPr id="8" name="Picture 7">
            <a:extLst>
              <a:ext uri="{FF2B5EF4-FFF2-40B4-BE49-F238E27FC236}">
                <a16:creationId xmlns:a16="http://schemas.microsoft.com/office/drawing/2014/main" id="{E3152B3C-2B54-F76A-1F4F-0A35E47F70D6}"/>
              </a:ext>
            </a:extLst>
          </p:cNvPr>
          <p:cNvPicPr>
            <a:picLocks noChangeAspect="1"/>
          </p:cNvPicPr>
          <p:nvPr userDrawn="1"/>
        </p:nvPicPr>
        <p:blipFill>
          <a:blip r:embed="rId17" cstate="print"/>
          <a:stretch>
            <a:fillRect/>
          </a:stretch>
        </p:blipFill>
        <p:spPr>
          <a:xfrm>
            <a:off x="838198" y="483796"/>
            <a:ext cx="1062179" cy="941834"/>
          </a:xfrm>
          <a:prstGeom prst="rect">
            <a:avLst/>
          </a:prstGeom>
        </p:spPr>
      </p:pic>
    </p:spTree>
    <p:extLst>
      <p:ext uri="{BB962C8B-B14F-4D97-AF65-F5344CB8AC3E}">
        <p14:creationId xmlns:p14="http://schemas.microsoft.com/office/powerpoint/2010/main" val="79539308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7" r:id="rId14"/>
    <p:sldLayoutId id="2147483738" r:id="rId15"/>
  </p:sldLayoutIdLst>
  <p:txStyles>
    <p:titleStyle>
      <a:lvl1pPr algn="l" defTabSz="914400" rtl="0" eaLnBrk="1" latinLnBrk="0" hangingPunct="1">
        <a:lnSpc>
          <a:spcPct val="90000"/>
        </a:lnSpc>
        <a:spcBef>
          <a:spcPct val="0"/>
        </a:spcBef>
        <a:buNone/>
        <a:defRPr sz="4400" b="1" kern="1200">
          <a:solidFill>
            <a:srgbClr val="002F58"/>
          </a:solidFill>
          <a:latin typeface="Livvic" pitchFamily="2" charset="77"/>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ailto:CCIFSupport@nwnc.org" TargetMode="External"/><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mailto:infoOregon@firstchildrensfinance.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oregon.gov/biz/Pages/default.aspx"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6.jpe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hyperlink" Target="https://olis.oregonlegislature.gov/liz/2023R1/Downloads/MeasureDocument/SB5506/Enrolled" TargetMode="External"/><Relationship Id="rId7" Type="http://schemas.openxmlformats.org/officeDocument/2006/relationships/image" Target="../media/image20.emf"/><Relationship Id="rId2" Type="http://schemas.openxmlformats.org/officeDocument/2006/relationships/hyperlink" Target="https://olis.oregonlegislature.gov/liz/2023R1/Downloads/MeasureDocument/HB3005/Enrolled" TargetMode="External"/><Relationship Id="rId1" Type="http://schemas.openxmlformats.org/officeDocument/2006/relationships/slideLayout" Target="../slideLayouts/slideLayout9.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oregon.gov/biz/Pages/default.aspx" TargetMode="Externa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B5DA-76CF-74B4-D78D-E90A69DED664}"/>
              </a:ext>
            </a:extLst>
          </p:cNvPr>
          <p:cNvSpPr>
            <a:spLocks noGrp="1"/>
          </p:cNvSpPr>
          <p:nvPr>
            <p:ph type="title"/>
          </p:nvPr>
        </p:nvSpPr>
        <p:spPr>
          <a:xfrm>
            <a:off x="726207" y="2564932"/>
            <a:ext cx="10739586" cy="2613025"/>
          </a:xfrm>
        </p:spPr>
        <p:txBody>
          <a:bodyPr>
            <a:normAutofit/>
          </a:bodyPr>
          <a:lstStyle/>
          <a:p>
            <a:r>
              <a:rPr lang="zh-CN" altLang="en-US" sz="4800" dirty="0"/>
              <a:t>兒童</a:t>
            </a:r>
            <a:br>
              <a:rPr lang="en-US" altLang="zh-CN" sz="4800" dirty="0"/>
            </a:br>
            <a:r>
              <a:rPr lang="zh-CN" altLang="en-US" sz="4800" dirty="0"/>
              <a:t>保育基礎設施基金（</a:t>
            </a:r>
            <a:r>
              <a:rPr lang="en-US" altLang="zh-CN" sz="4800" dirty="0"/>
              <a:t>CCIF</a:t>
            </a:r>
            <a:r>
              <a:rPr lang="zh-CN" altLang="en-US" sz="4800" dirty="0"/>
              <a:t>）</a:t>
            </a:r>
            <a:br>
              <a:rPr lang="en-US" dirty="0"/>
            </a:br>
            <a:r>
              <a:rPr lang="zh-CN" altLang="en-US" dirty="0"/>
              <a:t>申請須知</a:t>
            </a:r>
            <a:endParaRPr lang="en-US" dirty="0"/>
          </a:p>
        </p:txBody>
      </p:sp>
    </p:spTree>
    <p:extLst>
      <p:ext uri="{BB962C8B-B14F-4D97-AF65-F5344CB8AC3E}">
        <p14:creationId xmlns:p14="http://schemas.microsoft.com/office/powerpoint/2010/main" val="1405200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3ADF3-BCC4-771A-77D0-ECDA0B4A17BD}"/>
              </a:ext>
            </a:extLst>
          </p:cNvPr>
          <p:cNvSpPr>
            <a:spLocks noGrp="1"/>
          </p:cNvSpPr>
          <p:nvPr>
            <p:ph type="title"/>
          </p:nvPr>
        </p:nvSpPr>
        <p:spPr/>
        <p:txBody>
          <a:bodyPr>
            <a:normAutofit/>
          </a:bodyPr>
          <a:lstStyle/>
          <a:p>
            <a:r>
              <a:rPr lang="zh-CN" altLang="en-US" dirty="0"/>
              <a:t>技術援助</a:t>
            </a:r>
            <a:r>
              <a:rPr lang="en-US" altLang="zh-CN" dirty="0"/>
              <a:t>(TA)</a:t>
            </a:r>
            <a:r>
              <a:rPr lang="zh-CN" altLang="en-US" dirty="0"/>
              <a:t>支持包括但不限於：</a:t>
            </a:r>
            <a:endParaRPr lang="en-US" dirty="0"/>
          </a:p>
        </p:txBody>
      </p:sp>
      <p:sp>
        <p:nvSpPr>
          <p:cNvPr id="4" name="Content Placeholder 3">
            <a:extLst>
              <a:ext uri="{FF2B5EF4-FFF2-40B4-BE49-F238E27FC236}">
                <a16:creationId xmlns:a16="http://schemas.microsoft.com/office/drawing/2014/main" id="{8B435AB1-C0F1-8149-A75D-B4A157B2EF19}"/>
              </a:ext>
            </a:extLst>
          </p:cNvPr>
          <p:cNvSpPr>
            <a:spLocks noGrp="1"/>
          </p:cNvSpPr>
          <p:nvPr>
            <p:ph sz="half" idx="2"/>
          </p:nvPr>
        </p:nvSpPr>
        <p:spPr>
          <a:xfrm>
            <a:off x="839788" y="1881427"/>
            <a:ext cx="8968632" cy="4308235"/>
          </a:xfrm>
        </p:spPr>
        <p:txBody>
          <a:bodyPr>
            <a:normAutofit/>
          </a:bodyPr>
          <a:lstStyle/>
          <a:p>
            <a:r>
              <a:rPr lang="en-US" b="1" dirty="0"/>
              <a:t>*CCIF </a:t>
            </a:r>
            <a:r>
              <a:rPr lang="zh-CN" altLang="en-US" b="1" dirty="0"/>
              <a:t>申請支持</a:t>
            </a:r>
            <a:r>
              <a:rPr lang="en-US" b="1" dirty="0"/>
              <a:t> </a:t>
            </a:r>
          </a:p>
          <a:p>
            <a:r>
              <a:rPr lang="en-US" b="1" dirty="0"/>
              <a:t>*</a:t>
            </a:r>
            <a:r>
              <a:rPr lang="zh-CN" altLang="en-US" b="1" dirty="0"/>
              <a:t>筆譯和口譯支持</a:t>
            </a:r>
            <a:endParaRPr lang="en-US" b="1" dirty="0"/>
          </a:p>
          <a:p>
            <a:r>
              <a:rPr lang="en-US" b="1" dirty="0"/>
              <a:t>*</a:t>
            </a:r>
            <a:r>
              <a:rPr lang="zh-CN" altLang="en-US" b="1" dirty="0"/>
              <a:t>撰寫商業計畫</a:t>
            </a:r>
            <a:endParaRPr lang="en-US" b="1" dirty="0"/>
          </a:p>
          <a:p>
            <a:r>
              <a:rPr lang="en-US" b="1" dirty="0"/>
              <a:t>*</a:t>
            </a:r>
            <a:r>
              <a:rPr lang="zh-CN" altLang="en-US" b="1" dirty="0"/>
              <a:t>制定預算</a:t>
            </a:r>
            <a:endParaRPr lang="en-US" b="1" dirty="0"/>
          </a:p>
          <a:p>
            <a:r>
              <a:rPr lang="en-US" b="1" dirty="0"/>
              <a:t>*</a:t>
            </a:r>
            <a:r>
              <a:rPr lang="zh-CN" altLang="en-US" b="1" dirty="0"/>
              <a:t>業務培訓和資源</a:t>
            </a:r>
            <a:endParaRPr lang="en-US" b="1" dirty="0"/>
          </a:p>
          <a:p>
            <a:r>
              <a:rPr lang="en-US" b="1" dirty="0"/>
              <a:t>*</a:t>
            </a:r>
            <a:r>
              <a:rPr lang="zh-CN" altLang="en-US" b="1" dirty="0"/>
              <a:t>一對一諮詢</a:t>
            </a:r>
            <a:endParaRPr lang="en-US" b="1" dirty="0"/>
          </a:p>
          <a:p>
            <a:r>
              <a:rPr lang="en-US" b="1" dirty="0"/>
              <a:t>*</a:t>
            </a:r>
            <a:r>
              <a:rPr lang="zh-CN" altLang="en-US" b="1" dirty="0"/>
              <a:t>撥款支出計畫與實施</a:t>
            </a:r>
            <a:endParaRPr lang="en-US" b="1" dirty="0"/>
          </a:p>
          <a:p>
            <a:r>
              <a:rPr lang="en-US" b="1" dirty="0"/>
              <a:t>*</a:t>
            </a:r>
            <a:r>
              <a:rPr lang="zh-CN" altLang="en-US" b="1" dirty="0"/>
              <a:t>記錄保存 </a:t>
            </a:r>
            <a:endParaRPr lang="en-US" b="1" dirty="0"/>
          </a:p>
          <a:p>
            <a:endParaRPr lang="en-US" dirty="0"/>
          </a:p>
        </p:txBody>
      </p:sp>
    </p:spTree>
    <p:extLst>
      <p:ext uri="{BB962C8B-B14F-4D97-AF65-F5344CB8AC3E}">
        <p14:creationId xmlns:p14="http://schemas.microsoft.com/office/powerpoint/2010/main" val="17748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sian Pacific American Network of Oregon (APANO) – Prosper Portland">
            <a:extLst>
              <a:ext uri="{FF2B5EF4-FFF2-40B4-BE49-F238E27FC236}">
                <a16:creationId xmlns:a16="http://schemas.microsoft.com/office/drawing/2014/main" id="{FD3B754F-9B9A-92B1-58EB-0B4B3B9E95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7385" y="1838572"/>
            <a:ext cx="3589897" cy="17949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53ADF3-BCC4-771A-77D0-ECDA0B4A17BD}"/>
              </a:ext>
            </a:extLst>
          </p:cNvPr>
          <p:cNvSpPr>
            <a:spLocks noGrp="1"/>
          </p:cNvSpPr>
          <p:nvPr>
            <p:ph type="title"/>
          </p:nvPr>
        </p:nvSpPr>
        <p:spPr/>
        <p:txBody>
          <a:bodyPr>
            <a:normAutofit/>
          </a:bodyPr>
          <a:lstStyle/>
          <a:p>
            <a:r>
              <a:rPr lang="zh-CN" altLang="en-US" dirty="0"/>
              <a:t>技術援助</a:t>
            </a:r>
            <a:r>
              <a:rPr lang="en-US" dirty="0"/>
              <a:t> (TA)</a:t>
            </a:r>
            <a:r>
              <a:rPr lang="zh-CN" altLang="en-US" dirty="0"/>
              <a:t>由以下組織提供：</a:t>
            </a:r>
            <a:endParaRPr lang="en-US" dirty="0"/>
          </a:p>
        </p:txBody>
      </p:sp>
      <p:sp>
        <p:nvSpPr>
          <p:cNvPr id="4" name="Content Placeholder 3">
            <a:extLst>
              <a:ext uri="{FF2B5EF4-FFF2-40B4-BE49-F238E27FC236}">
                <a16:creationId xmlns:a16="http://schemas.microsoft.com/office/drawing/2014/main" id="{8B435AB1-C0F1-8149-A75D-B4A157B2EF19}"/>
              </a:ext>
            </a:extLst>
          </p:cNvPr>
          <p:cNvSpPr>
            <a:spLocks noGrp="1"/>
          </p:cNvSpPr>
          <p:nvPr>
            <p:ph sz="half" idx="2"/>
          </p:nvPr>
        </p:nvSpPr>
        <p:spPr>
          <a:xfrm>
            <a:off x="836613" y="3633521"/>
            <a:ext cx="4850543" cy="2611921"/>
          </a:xfrm>
        </p:spPr>
        <p:txBody>
          <a:bodyPr>
            <a:normAutofit/>
          </a:bodyPr>
          <a:lstStyle/>
          <a:p>
            <a:pPr algn="ctr"/>
            <a:r>
              <a:rPr lang="zh-CN" altLang="en-US" b="1" dirty="0">
                <a:solidFill>
                  <a:srgbClr val="05AA91"/>
                </a:solidFill>
                <a:latin typeface="Urbanist Medium"/>
                <a:ea typeface="Urbanist Medium"/>
                <a:cs typeface="Urbanist Medium"/>
              </a:rPr>
              <a:t>區域性非營利組織，通過本土的合作學習和夥伴關係方法，成功地為本土企業和企業家以及所有社區提供技術援助。</a:t>
            </a:r>
            <a:endParaRPr lang="en-US" b="1" dirty="0">
              <a:solidFill>
                <a:srgbClr val="05AA91"/>
              </a:solidFill>
            </a:endParaRPr>
          </a:p>
          <a:p>
            <a:endParaRPr lang="en-US" dirty="0"/>
          </a:p>
        </p:txBody>
      </p:sp>
      <p:sp>
        <p:nvSpPr>
          <p:cNvPr id="6" name="Content Placeholder 5">
            <a:extLst>
              <a:ext uri="{FF2B5EF4-FFF2-40B4-BE49-F238E27FC236}">
                <a16:creationId xmlns:a16="http://schemas.microsoft.com/office/drawing/2014/main" id="{C86A2D66-A4E9-9A6F-3B8F-27B7AAECEA27}"/>
              </a:ext>
            </a:extLst>
          </p:cNvPr>
          <p:cNvSpPr>
            <a:spLocks noGrp="1"/>
          </p:cNvSpPr>
          <p:nvPr>
            <p:ph sz="quarter" idx="4"/>
          </p:nvPr>
        </p:nvSpPr>
        <p:spPr>
          <a:xfrm>
            <a:off x="6338719" y="3633521"/>
            <a:ext cx="4962720" cy="2611922"/>
          </a:xfrm>
        </p:spPr>
        <p:txBody>
          <a:bodyPr>
            <a:normAutofit/>
          </a:bodyPr>
          <a:lstStyle/>
          <a:p>
            <a:pPr algn="ctr"/>
            <a:r>
              <a:rPr lang="zh-CN" altLang="en-US" b="1" dirty="0">
                <a:solidFill>
                  <a:srgbClr val="05AA91"/>
                </a:solidFill>
                <a:latin typeface="Urbanist Medium"/>
                <a:ea typeface="Urbanist Medium"/>
                <a:cs typeface="Urbanist Medium"/>
              </a:rPr>
              <a:t>全國性非營利組織，成功地為包括俄勒岡州在內的多個州的兒童保育企業提供了技術援助。他們的使命是增加優秀兒童保育所的供應和使其業務具有可持續性。</a:t>
            </a:r>
            <a:endParaRPr lang="en-US" dirty="0"/>
          </a:p>
        </p:txBody>
      </p:sp>
      <p:pic>
        <p:nvPicPr>
          <p:cNvPr id="1034" name="Picture 10" descr="First Children's Finance Vermont">
            <a:extLst>
              <a:ext uri="{FF2B5EF4-FFF2-40B4-BE49-F238E27FC236}">
                <a16:creationId xmlns:a16="http://schemas.microsoft.com/office/drawing/2014/main" id="{3946B459-B858-310E-C5D0-7763FD6123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8987" y="2056089"/>
            <a:ext cx="4603774" cy="103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643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sian Pacific American Network of Oregon (APANO) – Prosper Portland">
            <a:extLst>
              <a:ext uri="{FF2B5EF4-FFF2-40B4-BE49-F238E27FC236}">
                <a16:creationId xmlns:a16="http://schemas.microsoft.com/office/drawing/2014/main" id="{FD3B754F-9B9A-92B1-58EB-0B4B3B9E95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8111" y="1699289"/>
            <a:ext cx="3589897" cy="17949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53ADF3-BCC4-771A-77D0-ECDA0B4A17BD}"/>
              </a:ext>
            </a:extLst>
          </p:cNvPr>
          <p:cNvSpPr>
            <a:spLocks noGrp="1"/>
          </p:cNvSpPr>
          <p:nvPr>
            <p:ph type="title"/>
          </p:nvPr>
        </p:nvSpPr>
        <p:spPr/>
        <p:txBody>
          <a:bodyPr/>
          <a:lstStyle/>
          <a:p>
            <a:r>
              <a:rPr kumimoji="0" lang="zh-CN" altLang="en-US" sz="4400" b="1" i="0" u="none" strike="noStrike" kern="1200" cap="none" spc="0" normalizeH="0" baseline="0" noProof="0" dirty="0">
                <a:ln>
                  <a:noFill/>
                </a:ln>
                <a:solidFill>
                  <a:srgbClr val="05AA91"/>
                </a:solidFill>
                <a:effectLst/>
                <a:uLnTx/>
                <a:uFillTx/>
                <a:latin typeface="Urbanist Black" panose="020B0A04040200000203" pitchFamily="34" charset="77"/>
                <a:cs typeface="Urbanist Black" panose="020B0A04040200000203" pitchFamily="34" charset="77"/>
              </a:rPr>
              <a:t>技術援助</a:t>
            </a:r>
            <a:r>
              <a:rPr kumimoji="0" lang="en-US" altLang="zh-CN" sz="4400" b="1" i="0" u="none" strike="noStrike" kern="1200" cap="none" spc="0" normalizeH="0" baseline="0" noProof="0" dirty="0">
                <a:ln>
                  <a:noFill/>
                </a:ln>
                <a:solidFill>
                  <a:srgbClr val="05AA91"/>
                </a:solidFill>
                <a:effectLst/>
                <a:uLnTx/>
                <a:uFillTx/>
                <a:latin typeface="Urbanist Black" panose="020B0A04040200000203" pitchFamily="34" charset="77"/>
                <a:ea typeface="Urbanist Black" panose="020B0A04040200000203" pitchFamily="34" charset="77"/>
                <a:cs typeface="Urbanist Black" panose="020B0A04040200000203" pitchFamily="34" charset="77"/>
              </a:rPr>
              <a:t> (TA)</a:t>
            </a:r>
            <a:r>
              <a:rPr kumimoji="0" lang="zh-CN" altLang="en-US" sz="4400" b="1" i="0" u="none" strike="noStrike" kern="1200" cap="none" spc="0" normalizeH="0" baseline="0" noProof="0" dirty="0">
                <a:ln>
                  <a:noFill/>
                </a:ln>
                <a:solidFill>
                  <a:srgbClr val="05AA91"/>
                </a:solidFill>
                <a:effectLst/>
                <a:uLnTx/>
                <a:uFillTx/>
                <a:latin typeface="Urbanist Black" panose="020B0A04040200000203" pitchFamily="34" charset="77"/>
                <a:cs typeface="Urbanist Black" panose="020B0A04040200000203" pitchFamily="34" charset="77"/>
              </a:rPr>
              <a:t>由以下組織提供：</a:t>
            </a:r>
            <a:endParaRPr lang="en-US" dirty="0"/>
          </a:p>
        </p:txBody>
      </p:sp>
      <p:sp>
        <p:nvSpPr>
          <p:cNvPr id="4" name="Content Placeholder 3">
            <a:extLst>
              <a:ext uri="{FF2B5EF4-FFF2-40B4-BE49-F238E27FC236}">
                <a16:creationId xmlns:a16="http://schemas.microsoft.com/office/drawing/2014/main" id="{8B435AB1-C0F1-8149-A75D-B4A157B2EF19}"/>
              </a:ext>
            </a:extLst>
          </p:cNvPr>
          <p:cNvSpPr>
            <a:spLocks noGrp="1"/>
          </p:cNvSpPr>
          <p:nvPr>
            <p:ph sz="half" idx="2"/>
          </p:nvPr>
        </p:nvSpPr>
        <p:spPr>
          <a:xfrm>
            <a:off x="636953" y="3429000"/>
            <a:ext cx="5180013" cy="2611921"/>
          </a:xfrm>
        </p:spPr>
        <p:txBody>
          <a:bodyPr>
            <a:normAutofit/>
          </a:bodyPr>
          <a:lstStyle/>
          <a:p>
            <a:r>
              <a:rPr lang="zh-CN" altLang="en-US" b="1" dirty="0">
                <a:solidFill>
                  <a:srgbClr val="05AA91"/>
                </a:solidFill>
                <a:latin typeface="Urbanist" panose="020B0A04040200000203" pitchFamily="34" charset="0"/>
                <a:ea typeface="Urbanist" panose="020B0A04040200000203" pitchFamily="34" charset="0"/>
                <a:cs typeface="Urbanist" panose="020B0A04040200000203" pitchFamily="34" charset="0"/>
              </a:rPr>
              <a:t>電子郵件：</a:t>
            </a:r>
            <a:endParaRPr lang="en-US" b="1" dirty="0">
              <a:solidFill>
                <a:srgbClr val="05AA91"/>
              </a:solidFill>
              <a:latin typeface="Urbanist" panose="020B0A04040200000203" pitchFamily="34" charset="0"/>
              <a:ea typeface="Urbanist" panose="020B0A04040200000203" pitchFamily="34" charset="0"/>
              <a:cs typeface="Urbanist" panose="020B0A04040200000203" pitchFamily="34" charset="0"/>
            </a:endParaRPr>
          </a:p>
          <a:p>
            <a:r>
              <a:rPr lang="en-US" b="1" i="0" dirty="0">
                <a:effectLst/>
                <a:highlight>
                  <a:srgbClr val="FFFFFF"/>
                </a:highlight>
                <a:latin typeface="Urbanist" panose="020B0A04040200000203" pitchFamily="34" charset="0"/>
                <a:ea typeface="Urbanist" panose="020B0A04040200000203" pitchFamily="34" charset="0"/>
                <a:cs typeface="Urbanist" panose="020B0A04040200000203" pitchFamily="34" charset="0"/>
                <a:hlinkClick r:id="rId3">
                  <a:extLst>
                    <a:ext uri="{A12FA001-AC4F-418D-AE19-62706E023703}">
                      <ahyp:hlinkClr xmlns:ahyp="http://schemas.microsoft.com/office/drawing/2018/hyperlinkcolor" val="tx"/>
                    </a:ext>
                  </a:extLst>
                </a:hlinkClick>
              </a:rPr>
              <a:t>CCIFSupport@nwnc.org</a:t>
            </a:r>
            <a:endParaRPr lang="en-US" b="1" i="0" dirty="0">
              <a:effectLst/>
              <a:highlight>
                <a:srgbClr val="FFFFFF"/>
              </a:highlight>
              <a:latin typeface="Urbanist" panose="020B0A04040200000203" pitchFamily="34" charset="0"/>
              <a:ea typeface="Urbanist" panose="020B0A04040200000203" pitchFamily="34" charset="0"/>
              <a:cs typeface="Urbanist" panose="020B0A04040200000203" pitchFamily="34" charset="0"/>
            </a:endParaRPr>
          </a:p>
          <a:p>
            <a:r>
              <a:rPr lang="zh-CN" altLang="en-US" b="1" dirty="0">
                <a:solidFill>
                  <a:srgbClr val="05AA91"/>
                </a:solidFill>
                <a:latin typeface="Urbanist" panose="020B0A04040200000203" pitchFamily="34" charset="0"/>
                <a:ea typeface="Urbanist" panose="020B0A04040200000203" pitchFamily="34" charset="0"/>
                <a:cs typeface="Urbanist" panose="020B0A04040200000203" pitchFamily="34" charset="0"/>
              </a:rPr>
              <a:t>連絡人：</a:t>
            </a:r>
            <a:r>
              <a:rPr lang="en-US" b="1" dirty="0">
                <a:solidFill>
                  <a:srgbClr val="05AA91"/>
                </a:solidFill>
                <a:latin typeface="Urbanist" panose="020B0A04040200000203" pitchFamily="34" charset="0"/>
                <a:ea typeface="Urbanist" panose="020B0A04040200000203" pitchFamily="34" charset="0"/>
                <a:cs typeface="Urbanist" panose="020B0A04040200000203" pitchFamily="34" charset="0"/>
              </a:rPr>
              <a:t> </a:t>
            </a:r>
            <a:r>
              <a:rPr lang="en-US" b="1" dirty="0">
                <a:latin typeface="Urbanist" panose="020B0A04040200000203" pitchFamily="34" charset="0"/>
                <a:ea typeface="Urbanist" panose="020B0A04040200000203" pitchFamily="34" charset="0"/>
                <a:cs typeface="Urbanist" panose="020B0A04040200000203" pitchFamily="34" charset="0"/>
              </a:rPr>
              <a:t>Amber </a:t>
            </a:r>
            <a:r>
              <a:rPr lang="en-US" b="1" dirty="0" err="1">
                <a:latin typeface="Urbanist" panose="020B0A04040200000203" pitchFamily="34" charset="0"/>
                <a:ea typeface="Urbanist" panose="020B0A04040200000203" pitchFamily="34" charset="0"/>
                <a:cs typeface="Urbanist" panose="020B0A04040200000203" pitchFamily="34" charset="0"/>
              </a:rPr>
              <a:t>Faist</a:t>
            </a:r>
            <a:r>
              <a:rPr lang="en-US" b="1" dirty="0">
                <a:latin typeface="Urbanist" panose="020B0A04040200000203" pitchFamily="34" charset="0"/>
                <a:ea typeface="Urbanist" panose="020B0A04040200000203" pitchFamily="34" charset="0"/>
                <a:cs typeface="Urbanist" panose="020B0A04040200000203" pitchFamily="34" charset="0"/>
              </a:rPr>
              <a:t> </a:t>
            </a:r>
            <a:endParaRPr lang="en-US" b="1" i="0" dirty="0">
              <a:effectLst/>
              <a:highlight>
                <a:srgbClr val="FFFFFF"/>
              </a:highlight>
              <a:latin typeface="Urbanist" panose="020B0A04040200000203" pitchFamily="34" charset="0"/>
              <a:ea typeface="Urbanist" panose="020B0A04040200000203" pitchFamily="34" charset="0"/>
              <a:cs typeface="Urbanist" panose="020B0A04040200000203" pitchFamily="34" charset="0"/>
            </a:endParaRPr>
          </a:p>
          <a:p>
            <a:r>
              <a:rPr lang="zh-CN" altLang="en-US" b="1" dirty="0">
                <a:solidFill>
                  <a:srgbClr val="05AA91"/>
                </a:solidFill>
                <a:highlight>
                  <a:srgbClr val="FFFFFF"/>
                </a:highlight>
                <a:latin typeface="Urbanist" panose="020B0A04040200000203" pitchFamily="34" charset="0"/>
                <a:ea typeface="Urbanist" panose="020B0A04040200000203" pitchFamily="34" charset="0"/>
                <a:cs typeface="Urbanist" panose="020B0A04040200000203" pitchFamily="34" charset="0"/>
              </a:rPr>
              <a:t>電話：</a:t>
            </a:r>
            <a:r>
              <a:rPr lang="en-US" b="1" dirty="0">
                <a:solidFill>
                  <a:srgbClr val="05AA91"/>
                </a:solidFill>
                <a:highlight>
                  <a:srgbClr val="FFFFFF"/>
                </a:highlight>
                <a:latin typeface="Urbanist" panose="020B0A04040200000203" pitchFamily="34" charset="0"/>
                <a:ea typeface="Urbanist" panose="020B0A04040200000203" pitchFamily="34" charset="0"/>
                <a:cs typeface="Urbanist" panose="020B0A04040200000203" pitchFamily="34" charset="0"/>
              </a:rPr>
              <a:t> </a:t>
            </a:r>
            <a:r>
              <a:rPr lang="en-US" b="1" dirty="0">
                <a:highlight>
                  <a:srgbClr val="FFFFFF"/>
                </a:highlight>
                <a:latin typeface="Urbanist" panose="020B0A04040200000203" pitchFamily="34" charset="0"/>
                <a:ea typeface="Urbanist" panose="020B0A04040200000203" pitchFamily="34" charset="0"/>
                <a:cs typeface="Urbanist" panose="020B0A04040200000203" pitchFamily="34" charset="0"/>
              </a:rPr>
              <a:t>(503) 894-4525</a:t>
            </a:r>
          </a:p>
          <a:p>
            <a:endParaRPr lang="en-US" dirty="0"/>
          </a:p>
        </p:txBody>
      </p:sp>
      <p:sp>
        <p:nvSpPr>
          <p:cNvPr id="6" name="Content Placeholder 5">
            <a:extLst>
              <a:ext uri="{FF2B5EF4-FFF2-40B4-BE49-F238E27FC236}">
                <a16:creationId xmlns:a16="http://schemas.microsoft.com/office/drawing/2014/main" id="{C86A2D66-A4E9-9A6F-3B8F-27B7AAECEA27}"/>
              </a:ext>
            </a:extLst>
          </p:cNvPr>
          <p:cNvSpPr>
            <a:spLocks noGrp="1"/>
          </p:cNvSpPr>
          <p:nvPr>
            <p:ph sz="quarter" idx="4"/>
          </p:nvPr>
        </p:nvSpPr>
        <p:spPr>
          <a:xfrm>
            <a:off x="5895907" y="3494238"/>
            <a:ext cx="6155754" cy="2611922"/>
          </a:xfrm>
        </p:spPr>
        <p:txBody>
          <a:bodyPr>
            <a:normAutofit/>
          </a:bodyPr>
          <a:lstStyle/>
          <a:p>
            <a:r>
              <a:rPr lang="zh-CN" altLang="en-US" b="1" dirty="0">
                <a:solidFill>
                  <a:srgbClr val="05AA91"/>
                </a:solidFill>
              </a:rPr>
              <a:t>電子郵件：</a:t>
            </a:r>
            <a:r>
              <a:rPr lang="en-US" b="1" dirty="0">
                <a:solidFill>
                  <a:srgbClr val="05AA91"/>
                </a:solidFill>
              </a:rPr>
              <a:t> </a:t>
            </a:r>
            <a:r>
              <a:rPr lang="en-US" b="1" dirty="0">
                <a:latin typeface="Urbanist Medium" panose="020B0A04040200000203" pitchFamily="34" charset="0"/>
                <a:ea typeface="Urbanist Medium" panose="020B0A04040200000203" pitchFamily="34" charset="0"/>
                <a:cs typeface="Urbanist Medium" panose="020B0A04040200000203" pitchFamily="34" charset="0"/>
                <a:hlinkClick r:id="rId4" tooltip="mailto:infooregon@firstchildrensfinance.org">
                  <a:extLst>
                    <a:ext uri="{A12FA001-AC4F-418D-AE19-62706E023703}">
                      <ahyp:hlinkClr xmlns:ahyp="http://schemas.microsoft.com/office/drawing/2018/hyperlinkcolor" val="tx"/>
                    </a:ext>
                  </a:extLst>
                </a:hlinkClick>
              </a:rPr>
              <a:t>infoOregon@firstchildrensfinance.org</a:t>
            </a:r>
            <a:endParaRPr lang="en-US" b="1" dirty="0">
              <a:latin typeface="Urbanist Medium" panose="020B0A04040200000203" pitchFamily="34" charset="0"/>
              <a:ea typeface="Urbanist Medium" panose="020B0A04040200000203" pitchFamily="34" charset="0"/>
              <a:cs typeface="Urbanist Medium" panose="020B0A04040200000203" pitchFamily="34" charset="0"/>
            </a:endParaRPr>
          </a:p>
          <a:p>
            <a:r>
              <a:rPr lang="zh-CN" altLang="en-US" b="1" dirty="0">
                <a:solidFill>
                  <a:srgbClr val="05AA91"/>
                </a:solidFill>
                <a:latin typeface="Urbanist" panose="020B0A04040200000203" pitchFamily="34" charset="0"/>
                <a:ea typeface="Urbanist" panose="020B0A04040200000203" pitchFamily="34" charset="0"/>
                <a:cs typeface="Urbanist" panose="020B0A04040200000203" pitchFamily="34" charset="0"/>
              </a:rPr>
              <a:t>連絡人：</a:t>
            </a:r>
            <a:r>
              <a:rPr lang="en-US" b="1" dirty="0">
                <a:solidFill>
                  <a:srgbClr val="05AA91"/>
                </a:solidFill>
                <a:latin typeface="Urbanist" panose="020B0A04040200000203" pitchFamily="34" charset="0"/>
                <a:ea typeface="Urbanist" panose="020B0A04040200000203" pitchFamily="34" charset="0"/>
                <a:cs typeface="Urbanist" panose="020B0A04040200000203" pitchFamily="34" charset="0"/>
              </a:rPr>
              <a:t> </a:t>
            </a:r>
            <a:r>
              <a:rPr lang="en-US" b="1" dirty="0">
                <a:latin typeface="Urbanist" panose="020B0A04040200000203" pitchFamily="34" charset="0"/>
                <a:ea typeface="Urbanist" panose="020B0A04040200000203" pitchFamily="34" charset="0"/>
                <a:cs typeface="Urbanist" panose="020B0A04040200000203" pitchFamily="34" charset="0"/>
              </a:rPr>
              <a:t>Heidi Hagel-Braid</a:t>
            </a:r>
            <a:endParaRPr lang="en-US" b="1" i="0" dirty="0">
              <a:effectLst/>
              <a:highlight>
                <a:srgbClr val="FFFFFF"/>
              </a:highlight>
              <a:latin typeface="Urbanist" panose="020B0A04040200000203" pitchFamily="34" charset="0"/>
              <a:ea typeface="Urbanist" panose="020B0A04040200000203" pitchFamily="34" charset="0"/>
              <a:cs typeface="Urbanist" panose="020B0A04040200000203" pitchFamily="34" charset="0"/>
            </a:endParaRPr>
          </a:p>
          <a:p>
            <a:r>
              <a:rPr lang="zh-CN" altLang="en-US" b="1" dirty="0">
                <a:solidFill>
                  <a:srgbClr val="05AA91"/>
                </a:solidFill>
                <a:highlight>
                  <a:srgbClr val="FFFFFF"/>
                </a:highlight>
                <a:latin typeface="Urbanist" panose="020B0A04040200000203" pitchFamily="34" charset="0"/>
                <a:ea typeface="Urbanist" panose="020B0A04040200000203" pitchFamily="34" charset="0"/>
                <a:cs typeface="Urbanist" panose="020B0A04040200000203" pitchFamily="34" charset="0"/>
              </a:rPr>
              <a:t>電話：</a:t>
            </a:r>
            <a:r>
              <a:rPr lang="en-US" b="1" dirty="0">
                <a:solidFill>
                  <a:srgbClr val="05AA91"/>
                </a:solidFill>
                <a:highlight>
                  <a:srgbClr val="FFFFFF"/>
                </a:highlight>
                <a:latin typeface="Urbanist" panose="020B0A04040200000203" pitchFamily="34" charset="0"/>
                <a:ea typeface="Urbanist" panose="020B0A04040200000203" pitchFamily="34" charset="0"/>
                <a:cs typeface="Urbanist" panose="020B0A04040200000203" pitchFamily="34" charset="0"/>
              </a:rPr>
              <a:t> </a:t>
            </a:r>
            <a:r>
              <a:rPr lang="en-US" b="1" dirty="0">
                <a:highlight>
                  <a:srgbClr val="FFFFFF"/>
                </a:highlight>
                <a:latin typeface="Urbanist" panose="020B0A04040200000203" pitchFamily="34" charset="0"/>
                <a:ea typeface="Urbanist" panose="020B0A04040200000203" pitchFamily="34" charset="0"/>
                <a:cs typeface="Urbanist" panose="020B0A04040200000203" pitchFamily="34" charset="0"/>
              </a:rPr>
              <a:t>(612) 279-6504</a:t>
            </a:r>
          </a:p>
          <a:p>
            <a:endParaRPr lang="en-US" b="1" dirty="0">
              <a:solidFill>
                <a:srgbClr val="05AA91"/>
              </a:solidFill>
            </a:endParaRPr>
          </a:p>
        </p:txBody>
      </p:sp>
      <p:pic>
        <p:nvPicPr>
          <p:cNvPr id="1034" name="Picture 10" descr="First Children's Finance Vermont">
            <a:extLst>
              <a:ext uri="{FF2B5EF4-FFF2-40B4-BE49-F238E27FC236}">
                <a16:creationId xmlns:a16="http://schemas.microsoft.com/office/drawing/2014/main" id="{3946B459-B858-310E-C5D0-7763FD6123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2667" y="1953245"/>
            <a:ext cx="4603774" cy="103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361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F4508F-AE55-C17D-D99D-A5FC69329156}"/>
              </a:ext>
            </a:extLst>
          </p:cNvPr>
          <p:cNvSpPr>
            <a:spLocks noGrp="1"/>
          </p:cNvSpPr>
          <p:nvPr>
            <p:ph type="title"/>
          </p:nvPr>
        </p:nvSpPr>
        <p:spPr>
          <a:xfrm>
            <a:off x="839788" y="365125"/>
            <a:ext cx="5256212" cy="1250661"/>
          </a:xfrm>
        </p:spPr>
        <p:txBody>
          <a:bodyPr>
            <a:normAutofit/>
          </a:bodyPr>
          <a:lstStyle/>
          <a:p>
            <a:r>
              <a:rPr lang="zh-CN" altLang="en-US" dirty="0"/>
              <a:t>問題</a:t>
            </a:r>
            <a:r>
              <a:rPr lang="en-US" dirty="0"/>
              <a:t>?</a:t>
            </a:r>
          </a:p>
        </p:txBody>
      </p:sp>
      <p:sp>
        <p:nvSpPr>
          <p:cNvPr id="4" name="TextBox 3">
            <a:extLst>
              <a:ext uri="{FF2B5EF4-FFF2-40B4-BE49-F238E27FC236}">
                <a16:creationId xmlns:a16="http://schemas.microsoft.com/office/drawing/2014/main" id="{1E667C89-023B-7C1B-DB05-39309C905F86}"/>
              </a:ext>
            </a:extLst>
          </p:cNvPr>
          <p:cNvSpPr txBox="1"/>
          <p:nvPr/>
        </p:nvSpPr>
        <p:spPr>
          <a:xfrm>
            <a:off x="705781" y="1905506"/>
            <a:ext cx="552422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5AA91"/>
                </a:solidFill>
                <a:effectLst/>
                <a:uLnTx/>
                <a:uFillTx/>
                <a:latin typeface="Calibri" panose="020F0502020204030204"/>
                <a:ea typeface="宋体" panose="02010600030101010101" pitchFamily="2" charset="-122"/>
                <a:cs typeface="+mn-cs"/>
              </a:rPr>
              <a:t>網路研討會上提出的問題將收集成常見問題 </a:t>
            </a:r>
            <a:r>
              <a:rPr kumimoji="0" lang="en-US" altLang="zh-CN" sz="2400" b="1" i="0" u="none" strike="noStrike" kern="1200" cap="none" spc="0" normalizeH="0" baseline="0" noProof="0" dirty="0">
                <a:ln>
                  <a:noFill/>
                </a:ln>
                <a:solidFill>
                  <a:srgbClr val="05AA91"/>
                </a:solidFill>
                <a:effectLst/>
                <a:uLnTx/>
                <a:uFillTx/>
                <a:latin typeface="Calibri" panose="020F0502020204030204"/>
                <a:ea typeface="宋体" panose="02010600030101010101" pitchFamily="2" charset="-122"/>
                <a:cs typeface="+mn-cs"/>
              </a:rPr>
              <a:t>(FAQ)</a:t>
            </a:r>
            <a:r>
              <a:rPr kumimoji="0" lang="zh-CN" altLang="en-US" sz="2400" b="1" i="0" u="none" strike="noStrike" kern="1200" cap="none" spc="0" normalizeH="0" baseline="0" noProof="0" dirty="0">
                <a:ln>
                  <a:noFill/>
                </a:ln>
                <a:solidFill>
                  <a:srgbClr val="05AA91"/>
                </a:solidFill>
                <a:effectLst/>
                <a:uLnTx/>
                <a:uFillTx/>
                <a:latin typeface="Calibri" panose="020F0502020204030204"/>
                <a:ea typeface="宋体" panose="02010600030101010101" pitchFamily="2" charset="-122"/>
                <a:cs typeface="+mn-cs"/>
              </a:rPr>
              <a:t>，可在俄勒岡州商務網站上找到：</a:t>
            </a:r>
            <a:endParaRPr kumimoji="0" lang="en-US" altLang="zh-CN" sz="2400" b="1" i="0" u="none" strike="noStrike" kern="1200" cap="none" spc="0" normalizeH="0" baseline="0" noProof="0" dirty="0">
              <a:ln>
                <a:noFill/>
              </a:ln>
              <a:solidFill>
                <a:srgbClr val="05AA91"/>
              </a:solidFill>
              <a:effectLst/>
              <a:uLnTx/>
              <a:uFillTx/>
              <a:latin typeface="Calibri" panose="020F0502020204030204"/>
              <a:ea typeface="+mn-ea"/>
              <a:cs typeface="+mn-cs"/>
            </a:endParaRPr>
          </a:p>
          <a:p>
            <a:endParaRPr lang="en-US" sz="2400" b="1" dirty="0">
              <a:solidFill>
                <a:srgbClr val="05AA91"/>
              </a:solidFill>
            </a:endParaRPr>
          </a:p>
          <a:p>
            <a:endParaRPr lang="en-US" sz="2400" b="1" dirty="0">
              <a:solidFill>
                <a:srgbClr val="002F58"/>
              </a:solidFill>
            </a:endParaRPr>
          </a:p>
        </p:txBody>
      </p:sp>
      <p:sp>
        <p:nvSpPr>
          <p:cNvPr id="2" name="TextBox 1">
            <a:extLst>
              <a:ext uri="{FF2B5EF4-FFF2-40B4-BE49-F238E27FC236}">
                <a16:creationId xmlns:a16="http://schemas.microsoft.com/office/drawing/2014/main" id="{DC055E65-EAE2-32C9-C6A5-12347F9F0922}"/>
              </a:ext>
            </a:extLst>
          </p:cNvPr>
          <p:cNvSpPr txBox="1"/>
          <p:nvPr/>
        </p:nvSpPr>
        <p:spPr>
          <a:xfrm>
            <a:off x="705781" y="3572232"/>
            <a:ext cx="5407459" cy="677108"/>
          </a:xfrm>
          <a:prstGeom prst="rect">
            <a:avLst/>
          </a:prstGeom>
          <a:noFill/>
        </p:spPr>
        <p:txBody>
          <a:bodyPr wrap="square" rtlCol="0">
            <a:spAutoFit/>
          </a:bodyPr>
          <a:lstStyle/>
          <a:p>
            <a:r>
              <a:rPr lang="en-US" sz="2000" b="1" dirty="0">
                <a:solidFill>
                  <a:srgbClr val="002F58"/>
                </a:solidFill>
                <a:hlinkClick r:id="rId3">
                  <a:extLst>
                    <a:ext uri="{A12FA001-AC4F-418D-AE19-62706E023703}">
                      <ahyp:hlinkClr xmlns:ahyp="http://schemas.microsoft.com/office/drawing/2018/hyperlinkcolor" val="tx"/>
                    </a:ext>
                  </a:extLst>
                </a:hlinkClick>
              </a:rPr>
              <a:t>https://www.oregon.gov/biz/Pages/default.aspx</a:t>
            </a:r>
            <a:endParaRPr lang="en-US" sz="2000" b="1" dirty="0">
              <a:solidFill>
                <a:srgbClr val="002F58"/>
              </a:solidFill>
            </a:endParaRPr>
          </a:p>
          <a:p>
            <a:endParaRPr lang="en-US" dirty="0"/>
          </a:p>
        </p:txBody>
      </p:sp>
      <p:sp>
        <p:nvSpPr>
          <p:cNvPr id="5" name="TextBox 4">
            <a:extLst>
              <a:ext uri="{FF2B5EF4-FFF2-40B4-BE49-F238E27FC236}">
                <a16:creationId xmlns:a16="http://schemas.microsoft.com/office/drawing/2014/main" id="{DA6197D1-E08F-DAD7-CEDF-34D7CB7859E1}"/>
              </a:ext>
            </a:extLst>
          </p:cNvPr>
          <p:cNvSpPr txBox="1"/>
          <p:nvPr/>
        </p:nvSpPr>
        <p:spPr>
          <a:xfrm>
            <a:off x="705781" y="4302349"/>
            <a:ext cx="5777552" cy="954107"/>
          </a:xfrm>
          <a:prstGeom prst="rect">
            <a:avLst/>
          </a:prstGeom>
          <a:noFill/>
        </p:spPr>
        <p:txBody>
          <a:bodyPr wrap="square" rtlCol="0">
            <a:spAutoFit/>
          </a:bodyPr>
          <a:lstStyle/>
          <a:p>
            <a:r>
              <a:rPr lang="zh-CN" altLang="en-US" sz="2800" b="1" dirty="0">
                <a:solidFill>
                  <a:srgbClr val="05AA91"/>
                </a:solidFill>
              </a:rPr>
              <a:t>有關技術援助問題，請直接聯繫前面幻燈片中的技術援助提供者。</a:t>
            </a:r>
            <a:endParaRPr lang="en-US" sz="2800" dirty="0"/>
          </a:p>
        </p:txBody>
      </p:sp>
    </p:spTree>
    <p:extLst>
      <p:ext uri="{BB962C8B-B14F-4D97-AF65-F5344CB8AC3E}">
        <p14:creationId xmlns:p14="http://schemas.microsoft.com/office/powerpoint/2010/main" val="3417418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8416A-6FE4-AC7B-00D4-3B9769949E4A}"/>
              </a:ext>
            </a:extLst>
          </p:cNvPr>
          <p:cNvSpPr>
            <a:spLocks noGrp="1"/>
          </p:cNvSpPr>
          <p:nvPr>
            <p:ph type="title"/>
          </p:nvPr>
        </p:nvSpPr>
        <p:spPr>
          <a:xfrm>
            <a:off x="819906" y="2971899"/>
            <a:ext cx="8913109" cy="1277114"/>
          </a:xfrm>
        </p:spPr>
        <p:txBody>
          <a:bodyPr>
            <a:noAutofit/>
          </a:bodyPr>
          <a:lstStyle/>
          <a:p>
            <a:r>
              <a:rPr lang="zh-CN" altLang="en-US" sz="8800" dirty="0">
                <a:solidFill>
                  <a:srgbClr val="002F58"/>
                </a:solidFill>
              </a:rPr>
              <a:t>謝謝</a:t>
            </a:r>
            <a:r>
              <a:rPr lang="en-US" sz="8800" dirty="0">
                <a:solidFill>
                  <a:srgbClr val="002F58"/>
                </a:solidFill>
              </a:rPr>
              <a:t>!</a:t>
            </a:r>
          </a:p>
        </p:txBody>
      </p:sp>
      <p:pic>
        <p:nvPicPr>
          <p:cNvPr id="3" name="Picture 2">
            <a:extLst>
              <a:ext uri="{FF2B5EF4-FFF2-40B4-BE49-F238E27FC236}">
                <a16:creationId xmlns:a16="http://schemas.microsoft.com/office/drawing/2014/main" id="{95974574-CA0C-5912-39A3-76B5064164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9376" y="1417534"/>
            <a:ext cx="3901842" cy="3901842"/>
          </a:xfrm>
          <a:prstGeom prst="rect">
            <a:avLst/>
          </a:prstGeom>
        </p:spPr>
      </p:pic>
      <p:pic>
        <p:nvPicPr>
          <p:cNvPr id="4" name="Picture 3" descr="Grant Program will Open to Coastal Oregon Businesses Impacted by Pandemic Dec. 3 at 3 pm">
            <a:extLst>
              <a:ext uri="{FF2B5EF4-FFF2-40B4-BE49-F238E27FC236}">
                <a16:creationId xmlns:a16="http://schemas.microsoft.com/office/drawing/2014/main" id="{A1A33052-CD6C-1A5E-94D6-71FECEE09B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7401" y="539312"/>
            <a:ext cx="5548796" cy="1032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Asian Pacific American Network of Oregon (APANO) – Prosper Portland">
            <a:extLst>
              <a:ext uri="{FF2B5EF4-FFF2-40B4-BE49-F238E27FC236}">
                <a16:creationId xmlns:a16="http://schemas.microsoft.com/office/drawing/2014/main" id="{F366EFFB-47FC-FEBA-D1AB-549901976D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63051"/>
            <a:ext cx="3589897" cy="17949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irst Children's Finance Vermont">
            <a:extLst>
              <a:ext uri="{FF2B5EF4-FFF2-40B4-BE49-F238E27FC236}">
                <a16:creationId xmlns:a16="http://schemas.microsoft.com/office/drawing/2014/main" id="{754BF585-3623-C777-68A3-9B689F48E6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6980" y="5444827"/>
            <a:ext cx="4603774" cy="103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049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FB3ECE1-D965-6385-DA2A-25B087A9785C}"/>
              </a:ext>
            </a:extLst>
          </p:cNvPr>
          <p:cNvSpPr txBox="1">
            <a:spLocks/>
          </p:cNvSpPr>
          <p:nvPr/>
        </p:nvSpPr>
        <p:spPr>
          <a:xfrm>
            <a:off x="592790" y="397933"/>
            <a:ext cx="11192809" cy="1217853"/>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b="1" kern="1200">
                <a:solidFill>
                  <a:srgbClr val="05AA91"/>
                </a:solidFill>
                <a:latin typeface="Urbanist Black" panose="020B0A04040200000203" pitchFamily="34" charset="77"/>
                <a:ea typeface="Urbanist Black" panose="020B0A04040200000203" pitchFamily="34" charset="77"/>
                <a:cs typeface="Urbanist Black" panose="020B0A04040200000203" pitchFamily="34" charset="77"/>
              </a:defRPr>
            </a:lvl1pPr>
          </a:lstStyle>
          <a:p>
            <a:r>
              <a:rPr lang="zh-CN" altLang="en-US" dirty="0">
                <a:solidFill>
                  <a:schemeClr val="accent4"/>
                </a:solidFill>
              </a:rPr>
              <a:t>兒童保育基礎設施基金（</a:t>
            </a:r>
            <a:r>
              <a:rPr lang="en-US" altLang="zh-CN" dirty="0">
                <a:solidFill>
                  <a:schemeClr val="accent4"/>
                </a:solidFill>
              </a:rPr>
              <a:t>CCIF</a:t>
            </a:r>
            <a:r>
              <a:rPr lang="zh-CN" altLang="en-US" dirty="0">
                <a:solidFill>
                  <a:schemeClr val="accent4"/>
                </a:solidFill>
              </a:rPr>
              <a:t>）</a:t>
            </a:r>
            <a:br>
              <a:rPr lang="en-US" dirty="0">
                <a:solidFill>
                  <a:schemeClr val="accent4"/>
                </a:solidFill>
              </a:rPr>
            </a:br>
            <a:r>
              <a:rPr lang="zh-CN" altLang="en-US" dirty="0">
                <a:solidFill>
                  <a:schemeClr val="accent4"/>
                </a:solidFill>
              </a:rPr>
              <a:t>背景</a:t>
            </a:r>
            <a:endParaRPr lang="en-US" dirty="0">
              <a:solidFill>
                <a:schemeClr val="accent4"/>
              </a:solidFill>
            </a:endParaRPr>
          </a:p>
        </p:txBody>
      </p:sp>
      <p:sp>
        <p:nvSpPr>
          <p:cNvPr id="3" name="Content Placeholder 1">
            <a:extLst>
              <a:ext uri="{FF2B5EF4-FFF2-40B4-BE49-F238E27FC236}">
                <a16:creationId xmlns:a16="http://schemas.microsoft.com/office/drawing/2014/main" id="{807273B4-13E4-8883-D71D-21F302A8B877}"/>
              </a:ext>
            </a:extLst>
          </p:cNvPr>
          <p:cNvSpPr txBox="1">
            <a:spLocks/>
          </p:cNvSpPr>
          <p:nvPr/>
        </p:nvSpPr>
        <p:spPr>
          <a:xfrm>
            <a:off x="772419" y="1897988"/>
            <a:ext cx="5891954" cy="4351338"/>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Tx/>
              <a:buNone/>
              <a:defRPr sz="28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Urbanist Medium"/>
                <a:ea typeface="Urbanist Medium"/>
                <a:cs typeface="Urbanist Medium"/>
                <a:hlinkClick r:id="rId2"/>
              </a:rPr>
              <a:t>HB 3005</a:t>
            </a:r>
            <a:r>
              <a:rPr lang="en-US" b="1" dirty="0">
                <a:latin typeface="Urbanist Medium"/>
                <a:ea typeface="Urbanist Medium"/>
                <a:cs typeface="Urbanist Medium"/>
              </a:rPr>
              <a:t> </a:t>
            </a:r>
            <a:endParaRPr lang="en-US" b="1" dirty="0"/>
          </a:p>
          <a:p>
            <a:r>
              <a:rPr lang="en-US" altLang="zh-CN" b="1" dirty="0">
                <a:latin typeface="Urbanist Medium"/>
                <a:ea typeface="Urbanist Medium"/>
                <a:cs typeface="Urbanist Medium"/>
              </a:rPr>
              <a:t>2023 </a:t>
            </a:r>
            <a:r>
              <a:rPr lang="zh-CN" altLang="en-US" b="1" dirty="0">
                <a:latin typeface="Urbanist Medium"/>
                <a:ea typeface="Urbanist Medium"/>
                <a:cs typeface="Urbanist Medium"/>
              </a:rPr>
              <a:t>年立法會議決定</a:t>
            </a:r>
            <a:endParaRPr lang="en-US" b="1" dirty="0">
              <a:latin typeface="Urbanist Medium"/>
              <a:ea typeface="Urbanist Medium"/>
              <a:cs typeface="Urbanist Medium"/>
            </a:endParaRPr>
          </a:p>
          <a:p>
            <a:endParaRPr lang="en-US" b="1" dirty="0"/>
          </a:p>
          <a:p>
            <a:r>
              <a:rPr lang="zh-CN" altLang="en-US" b="1" dirty="0">
                <a:latin typeface="Urbanist Medium"/>
                <a:ea typeface="Urbanist Medium"/>
                <a:cs typeface="Urbanist Medium"/>
              </a:rPr>
              <a:t>發行</a:t>
            </a:r>
            <a:r>
              <a:rPr lang="en-US" altLang="zh-CN" b="1" dirty="0">
                <a:latin typeface="Urbanist Medium"/>
                <a:ea typeface="Urbanist Medium"/>
                <a:cs typeface="Urbanist Medium"/>
              </a:rPr>
              <a:t>5,000 </a:t>
            </a:r>
            <a:r>
              <a:rPr lang="zh-CN" altLang="en-US" b="1" dirty="0">
                <a:latin typeface="Urbanist Medium"/>
                <a:ea typeface="Urbanist Medium"/>
                <a:cs typeface="Urbanist Medium"/>
              </a:rPr>
              <a:t>萬美元的彩票債券，用於在全州範圍內建設兒童保育基礎設施</a:t>
            </a:r>
            <a:endParaRPr lang="en-US" b="1" dirty="0">
              <a:latin typeface="Urbanist Medium"/>
              <a:ea typeface="Urbanist Medium"/>
              <a:cs typeface="Urbanist Medium"/>
            </a:endParaRPr>
          </a:p>
          <a:p>
            <a:endParaRPr lang="en-US" b="1" dirty="0"/>
          </a:p>
          <a:p>
            <a:r>
              <a:rPr lang="en-US" altLang="zh-CN" b="1" dirty="0">
                <a:latin typeface="Urbanist Medium"/>
                <a:ea typeface="Urbanist Medium"/>
                <a:cs typeface="Urbanist Medium"/>
              </a:rPr>
              <a:t>2024 </a:t>
            </a:r>
            <a:r>
              <a:rPr lang="zh-CN" altLang="en-US" b="1" dirty="0">
                <a:latin typeface="Urbanist Medium"/>
                <a:ea typeface="Urbanist Medium"/>
                <a:cs typeface="Urbanist Medium"/>
              </a:rPr>
              <a:t>年 </a:t>
            </a:r>
            <a:r>
              <a:rPr lang="en-US" altLang="zh-CN" b="1" dirty="0">
                <a:latin typeface="Urbanist Medium"/>
                <a:ea typeface="Urbanist Medium"/>
                <a:cs typeface="Urbanist Medium"/>
              </a:rPr>
              <a:t>5 </a:t>
            </a:r>
            <a:r>
              <a:rPr lang="zh-CN" altLang="en-US" b="1" dirty="0">
                <a:latin typeface="Urbanist Medium"/>
                <a:ea typeface="Urbanist Medium"/>
                <a:cs typeface="Urbanist Medium"/>
              </a:rPr>
              <a:t>月出售 </a:t>
            </a:r>
            <a:r>
              <a:rPr lang="en-US" altLang="zh-CN" b="1" dirty="0">
                <a:latin typeface="Urbanist Medium"/>
                <a:ea typeface="Urbanist Medium"/>
                <a:cs typeface="Urbanist Medium"/>
              </a:rPr>
              <a:t>2,500 </a:t>
            </a:r>
            <a:r>
              <a:rPr lang="zh-CN" altLang="en-US" b="1" dirty="0">
                <a:latin typeface="Urbanist Medium"/>
                <a:ea typeface="Urbanist Medium"/>
                <a:cs typeface="Urbanist Medium"/>
              </a:rPr>
              <a:t>萬美元債券，</a:t>
            </a:r>
            <a:r>
              <a:rPr lang="en-US" altLang="zh-CN" b="1" dirty="0">
                <a:latin typeface="Urbanist Medium"/>
                <a:ea typeface="Urbanist Medium"/>
                <a:cs typeface="Urbanist Medium"/>
              </a:rPr>
              <a:t>2025 </a:t>
            </a:r>
            <a:r>
              <a:rPr lang="zh-CN" altLang="en-US" b="1" dirty="0">
                <a:latin typeface="Urbanist Medium"/>
                <a:ea typeface="Urbanist Medium"/>
                <a:cs typeface="Urbanist Medium"/>
              </a:rPr>
              <a:t>年春季出售 </a:t>
            </a:r>
            <a:r>
              <a:rPr lang="en-US" altLang="zh-CN" b="1" dirty="0">
                <a:latin typeface="Urbanist Medium"/>
                <a:ea typeface="Urbanist Medium"/>
                <a:cs typeface="Urbanist Medium"/>
              </a:rPr>
              <a:t>2,500 </a:t>
            </a:r>
            <a:r>
              <a:rPr lang="zh-CN" altLang="en-US" b="1" dirty="0">
                <a:latin typeface="Urbanist Medium"/>
                <a:ea typeface="Urbanist Medium"/>
                <a:cs typeface="Urbanist Medium"/>
              </a:rPr>
              <a:t>萬美元債券</a:t>
            </a:r>
            <a:r>
              <a:rPr lang="en-US" b="1" dirty="0">
                <a:latin typeface="Urbanist Medium"/>
                <a:ea typeface="Urbanist Medium"/>
                <a:cs typeface="Urbanist Medium"/>
              </a:rPr>
              <a:t> </a:t>
            </a:r>
          </a:p>
          <a:p>
            <a:endParaRPr lang="en-US" b="1" dirty="0"/>
          </a:p>
          <a:p>
            <a:r>
              <a:rPr lang="en-US" b="1" dirty="0">
                <a:latin typeface="Urbanist Medium"/>
                <a:ea typeface="Urbanist Medium"/>
                <a:cs typeface="Urbanist Medium"/>
                <a:hlinkClick r:id="rId3"/>
              </a:rPr>
              <a:t>SB 5506 </a:t>
            </a:r>
            <a:endParaRPr lang="en-US" b="1" dirty="0">
              <a:latin typeface="Urbanist Medium"/>
              <a:ea typeface="Urbanist Medium"/>
              <a:cs typeface="Urbanist Medium"/>
            </a:endParaRPr>
          </a:p>
          <a:p>
            <a:r>
              <a:rPr lang="zh-CN" altLang="en-US" b="1" dirty="0">
                <a:latin typeface="Urbanist Medium"/>
                <a:ea typeface="Urbanist Medium"/>
                <a:cs typeface="Urbanist Medium"/>
              </a:rPr>
              <a:t>為</a:t>
            </a:r>
            <a:r>
              <a:rPr lang="en-US" altLang="zh-CN" b="1" dirty="0">
                <a:latin typeface="Urbanist Medium"/>
                <a:ea typeface="Urbanist Medium"/>
                <a:cs typeface="Urbanist Medium"/>
              </a:rPr>
              <a:t>CCIF</a:t>
            </a:r>
            <a:r>
              <a:rPr lang="zh-CN" altLang="en-US" b="1" dirty="0">
                <a:latin typeface="Urbanist Medium"/>
                <a:ea typeface="Urbanist Medium"/>
                <a:cs typeface="Urbanist Medium"/>
              </a:rPr>
              <a:t>提供全州範圍的商業技術援助</a:t>
            </a:r>
            <a:endParaRPr lang="en-US" b="1" dirty="0">
              <a:latin typeface="Urbanist Medium"/>
              <a:ea typeface="Urbanist Medium"/>
              <a:cs typeface="Urbanist Medium"/>
            </a:endParaRPr>
          </a:p>
        </p:txBody>
      </p:sp>
      <p:pic>
        <p:nvPicPr>
          <p:cNvPr id="4" name="Picture 3">
            <a:extLst>
              <a:ext uri="{FF2B5EF4-FFF2-40B4-BE49-F238E27FC236}">
                <a16:creationId xmlns:a16="http://schemas.microsoft.com/office/drawing/2014/main" id="{6CF849B9-02B1-8390-8BF9-DDFE6FD3F1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727" y="1896829"/>
            <a:ext cx="5709273" cy="4351338"/>
          </a:xfrm>
          <a:prstGeom prst="rect">
            <a:avLst/>
          </a:prstGeom>
        </p:spPr>
      </p:pic>
      <p:pic>
        <p:nvPicPr>
          <p:cNvPr id="5" name="Picture 4">
            <a:extLst>
              <a:ext uri="{FF2B5EF4-FFF2-40B4-BE49-F238E27FC236}">
                <a16:creationId xmlns:a16="http://schemas.microsoft.com/office/drawing/2014/main" id="{30873935-9887-F480-81F1-B11C892A6667}"/>
              </a:ext>
            </a:extLst>
          </p:cNvPr>
          <p:cNvPicPr>
            <a:picLocks noChangeAspect="1"/>
          </p:cNvPicPr>
          <p:nvPr/>
        </p:nvPicPr>
        <p:blipFill>
          <a:blip r:embed="rId5" cstate="print"/>
          <a:stretch>
            <a:fillRect/>
          </a:stretch>
        </p:blipFill>
        <p:spPr>
          <a:xfrm>
            <a:off x="167341" y="3137676"/>
            <a:ext cx="546100" cy="469900"/>
          </a:xfrm>
          <a:prstGeom prst="rect">
            <a:avLst/>
          </a:prstGeom>
        </p:spPr>
      </p:pic>
      <p:pic>
        <p:nvPicPr>
          <p:cNvPr id="6" name="Picture 5">
            <a:extLst>
              <a:ext uri="{FF2B5EF4-FFF2-40B4-BE49-F238E27FC236}">
                <a16:creationId xmlns:a16="http://schemas.microsoft.com/office/drawing/2014/main" id="{E07BE768-A09A-078D-C790-87B975DC6B3D}"/>
              </a:ext>
            </a:extLst>
          </p:cNvPr>
          <p:cNvPicPr>
            <a:picLocks noChangeAspect="1"/>
          </p:cNvPicPr>
          <p:nvPr/>
        </p:nvPicPr>
        <p:blipFill>
          <a:blip r:embed="rId6" cstate="print"/>
          <a:stretch>
            <a:fillRect/>
          </a:stretch>
        </p:blipFill>
        <p:spPr>
          <a:xfrm>
            <a:off x="180041" y="2005879"/>
            <a:ext cx="533400" cy="520700"/>
          </a:xfrm>
          <a:prstGeom prst="rect">
            <a:avLst/>
          </a:prstGeom>
        </p:spPr>
      </p:pic>
      <p:pic>
        <p:nvPicPr>
          <p:cNvPr id="7" name="Picture 6">
            <a:extLst>
              <a:ext uri="{FF2B5EF4-FFF2-40B4-BE49-F238E27FC236}">
                <a16:creationId xmlns:a16="http://schemas.microsoft.com/office/drawing/2014/main" id="{DF8D1C11-59CB-86F7-B9AE-3035C95D42BC}"/>
              </a:ext>
            </a:extLst>
          </p:cNvPr>
          <p:cNvPicPr>
            <a:picLocks noChangeAspect="1"/>
          </p:cNvPicPr>
          <p:nvPr/>
        </p:nvPicPr>
        <p:blipFill>
          <a:blip r:embed="rId7" cstate="print"/>
          <a:stretch>
            <a:fillRect/>
          </a:stretch>
        </p:blipFill>
        <p:spPr>
          <a:xfrm>
            <a:off x="180041" y="4200565"/>
            <a:ext cx="533400" cy="520700"/>
          </a:xfrm>
          <a:prstGeom prst="rect">
            <a:avLst/>
          </a:prstGeom>
        </p:spPr>
      </p:pic>
      <p:pic>
        <p:nvPicPr>
          <p:cNvPr id="8" name="Picture 7">
            <a:extLst>
              <a:ext uri="{FF2B5EF4-FFF2-40B4-BE49-F238E27FC236}">
                <a16:creationId xmlns:a16="http://schemas.microsoft.com/office/drawing/2014/main" id="{9730F1C4-17CA-5E9C-DCCD-00C786B340EB}"/>
              </a:ext>
            </a:extLst>
          </p:cNvPr>
          <p:cNvPicPr>
            <a:picLocks noChangeAspect="1"/>
          </p:cNvPicPr>
          <p:nvPr/>
        </p:nvPicPr>
        <p:blipFill>
          <a:blip r:embed="rId8" cstate="print"/>
          <a:stretch>
            <a:fillRect/>
          </a:stretch>
        </p:blipFill>
        <p:spPr>
          <a:xfrm>
            <a:off x="300691" y="5299178"/>
            <a:ext cx="292100" cy="571500"/>
          </a:xfrm>
          <a:prstGeom prst="rect">
            <a:avLst/>
          </a:prstGeom>
        </p:spPr>
      </p:pic>
    </p:spTree>
    <p:extLst>
      <p:ext uri="{BB962C8B-B14F-4D97-AF65-F5344CB8AC3E}">
        <p14:creationId xmlns:p14="http://schemas.microsoft.com/office/powerpoint/2010/main" val="2591334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501A-BE78-1207-C7C0-82AEDDE500EC}"/>
              </a:ext>
            </a:extLst>
          </p:cNvPr>
          <p:cNvSpPr>
            <a:spLocks noGrp="1"/>
          </p:cNvSpPr>
          <p:nvPr>
            <p:ph type="title"/>
          </p:nvPr>
        </p:nvSpPr>
        <p:spPr/>
        <p:txBody>
          <a:bodyPr>
            <a:normAutofit fontScale="90000"/>
          </a:bodyPr>
          <a:lstStyle/>
          <a:p>
            <a:r>
              <a:rPr lang="zh-CN" altLang="en-US" dirty="0">
                <a:solidFill>
                  <a:schemeClr val="accent4"/>
                </a:solidFill>
              </a:rPr>
              <a:t>兒童保育基礎設施基金（</a:t>
            </a:r>
            <a:r>
              <a:rPr lang="en-US" altLang="zh-CN" dirty="0">
                <a:solidFill>
                  <a:schemeClr val="accent4"/>
                </a:solidFill>
              </a:rPr>
              <a:t>CCIF</a:t>
            </a:r>
            <a:r>
              <a:rPr lang="zh-CN" altLang="en-US" dirty="0">
                <a:solidFill>
                  <a:schemeClr val="accent4"/>
                </a:solidFill>
              </a:rPr>
              <a:t>）</a:t>
            </a:r>
            <a:br>
              <a:rPr lang="en-US" dirty="0">
                <a:solidFill>
                  <a:schemeClr val="accent4"/>
                </a:solidFill>
              </a:rPr>
            </a:br>
            <a:r>
              <a:rPr lang="en-US" altLang="zh-CN" dirty="0">
                <a:solidFill>
                  <a:schemeClr val="accent4"/>
                </a:solidFill>
              </a:rPr>
              <a:t>2024 </a:t>
            </a:r>
            <a:r>
              <a:rPr lang="zh-CN" altLang="en-US" dirty="0">
                <a:solidFill>
                  <a:schemeClr val="accent4"/>
                </a:solidFill>
              </a:rPr>
              <a:t>年申請時間表</a:t>
            </a:r>
            <a:endParaRPr lang="en-US" dirty="0">
              <a:solidFill>
                <a:schemeClr val="accent4"/>
              </a:solidFill>
            </a:endParaRPr>
          </a:p>
        </p:txBody>
      </p:sp>
      <p:sp>
        <p:nvSpPr>
          <p:cNvPr id="6" name="Content Placeholder 5">
            <a:extLst>
              <a:ext uri="{FF2B5EF4-FFF2-40B4-BE49-F238E27FC236}">
                <a16:creationId xmlns:a16="http://schemas.microsoft.com/office/drawing/2014/main" id="{4DE47941-E691-EACF-CEC4-29CAD8131FC0}"/>
              </a:ext>
            </a:extLst>
          </p:cNvPr>
          <p:cNvSpPr>
            <a:spLocks noGrp="1"/>
          </p:cNvSpPr>
          <p:nvPr>
            <p:ph sz="quarter" idx="4"/>
          </p:nvPr>
        </p:nvSpPr>
        <p:spPr>
          <a:xfrm>
            <a:off x="5249569" y="1681163"/>
            <a:ext cx="6644209" cy="4508500"/>
          </a:xfrm>
        </p:spPr>
        <p:txBody>
          <a:bodyPr vert="horz" lIns="91440" tIns="45720" rIns="91440" bIns="45720" rtlCol="0" anchor="t">
            <a:normAutofit/>
          </a:bodyPr>
          <a:lstStyle/>
          <a:p>
            <a:r>
              <a:rPr lang="en-US" altLang="zh-CN" b="1" dirty="0"/>
              <a:t>2024 </a:t>
            </a:r>
            <a:r>
              <a:rPr lang="zh-CN" altLang="en-US" b="1" dirty="0"/>
              <a:t>年 </a:t>
            </a:r>
            <a:r>
              <a:rPr lang="en-US" altLang="zh-CN" b="1" dirty="0"/>
              <a:t>5 </a:t>
            </a:r>
            <a:r>
              <a:rPr lang="zh-CN" altLang="en-US" b="1" dirty="0"/>
              <a:t>月</a:t>
            </a:r>
            <a:r>
              <a:rPr lang="en-US" altLang="zh-CN" b="1" dirty="0"/>
              <a:t>-</a:t>
            </a:r>
            <a:r>
              <a:rPr lang="zh-CN" altLang="en-US" b="1" dirty="0"/>
              <a:t>彩票債券銷售</a:t>
            </a:r>
            <a:endParaRPr lang="en-US" b="1" dirty="0"/>
          </a:p>
          <a:p>
            <a:endParaRPr lang="en-US" b="1" dirty="0"/>
          </a:p>
          <a:p>
            <a:r>
              <a:rPr lang="en-US" altLang="zh-CN" b="1" dirty="0"/>
              <a:t>2024</a:t>
            </a:r>
            <a:r>
              <a:rPr lang="zh-CN" altLang="en-US" b="1" dirty="0"/>
              <a:t>年</a:t>
            </a:r>
            <a:r>
              <a:rPr lang="en-US" altLang="zh-CN" b="1" dirty="0"/>
              <a:t>7</a:t>
            </a:r>
            <a:r>
              <a:rPr lang="zh-CN" altLang="en-US" b="1" dirty="0"/>
              <a:t>月</a:t>
            </a:r>
            <a:r>
              <a:rPr lang="en-US" altLang="zh-CN" b="1" dirty="0"/>
              <a:t>-</a:t>
            </a:r>
            <a:r>
              <a:rPr lang="zh-CN" altLang="en-US" b="1" dirty="0"/>
              <a:t>第一輪申請（</a:t>
            </a:r>
            <a:r>
              <a:rPr lang="en-US" altLang="zh-CN" b="1" dirty="0"/>
              <a:t>1,000</a:t>
            </a:r>
            <a:r>
              <a:rPr lang="zh-CN" altLang="en-US" b="1" dirty="0"/>
              <a:t>萬美元）</a:t>
            </a:r>
            <a:endParaRPr lang="en-US" b="1" dirty="0"/>
          </a:p>
          <a:p>
            <a:endParaRPr lang="en-US" b="1" dirty="0"/>
          </a:p>
          <a:p>
            <a:r>
              <a:rPr lang="en-US" altLang="zh-CN" b="1" dirty="0">
                <a:latin typeface="Urbanist Medium"/>
                <a:ea typeface="Urbanist Medium"/>
                <a:cs typeface="Urbanist Medium"/>
              </a:rPr>
              <a:t>2024 </a:t>
            </a:r>
            <a:r>
              <a:rPr lang="zh-CN" altLang="en-US" b="1" dirty="0">
                <a:latin typeface="Urbanist Medium"/>
                <a:ea typeface="Urbanist Medium"/>
                <a:cs typeface="Urbanist Medium"/>
              </a:rPr>
              <a:t>年 </a:t>
            </a:r>
            <a:r>
              <a:rPr lang="en-US" altLang="zh-CN" b="1" dirty="0">
                <a:latin typeface="Urbanist Medium"/>
                <a:ea typeface="Urbanist Medium"/>
                <a:cs typeface="Urbanist Medium"/>
              </a:rPr>
              <a:t>10 </a:t>
            </a:r>
            <a:r>
              <a:rPr lang="zh-CN" altLang="en-US" b="1" dirty="0">
                <a:latin typeface="Urbanist Medium"/>
                <a:ea typeface="Urbanist Medium"/>
                <a:cs typeface="Urbanist Medium"/>
              </a:rPr>
              <a:t>月</a:t>
            </a:r>
            <a:r>
              <a:rPr lang="en-US" altLang="zh-CN" b="1" dirty="0">
                <a:latin typeface="Urbanist Medium"/>
                <a:ea typeface="Urbanist Medium"/>
                <a:cs typeface="Urbanist Medium"/>
              </a:rPr>
              <a:t>-</a:t>
            </a:r>
            <a:r>
              <a:rPr lang="zh-CN" altLang="en-US" b="1" dirty="0">
                <a:latin typeface="Urbanist Medium"/>
                <a:ea typeface="Urbanist Medium"/>
                <a:cs typeface="Urbanist Medium"/>
              </a:rPr>
              <a:t>向第一輪申請的成功方授予 </a:t>
            </a:r>
            <a:r>
              <a:rPr lang="en-US" altLang="zh-CN" b="1" dirty="0">
                <a:latin typeface="Urbanist Medium"/>
                <a:ea typeface="Urbanist Medium"/>
                <a:cs typeface="Urbanist Medium"/>
              </a:rPr>
              <a:t>CCIF </a:t>
            </a:r>
            <a:r>
              <a:rPr lang="en-US" b="1" dirty="0">
                <a:latin typeface="Urbanist Medium"/>
                <a:ea typeface="Urbanist Medium"/>
                <a:cs typeface="Urbanist Medium"/>
              </a:rPr>
              <a:t>		           </a:t>
            </a:r>
          </a:p>
          <a:p>
            <a:endParaRPr lang="en-US" b="1" dirty="0"/>
          </a:p>
          <a:p>
            <a:r>
              <a:rPr lang="en-US" altLang="zh-CN" b="1" dirty="0"/>
              <a:t>2024 </a:t>
            </a:r>
            <a:r>
              <a:rPr lang="zh-CN" altLang="en-US" b="1" dirty="0"/>
              <a:t>年秋季</a:t>
            </a:r>
            <a:r>
              <a:rPr lang="en-US" altLang="zh-CN" b="1" dirty="0"/>
              <a:t>-</a:t>
            </a:r>
            <a:r>
              <a:rPr lang="zh-CN" altLang="en-US" b="1" dirty="0"/>
              <a:t>第二輪申請（</a:t>
            </a:r>
            <a:r>
              <a:rPr lang="en-US" altLang="zh-CN" b="1" dirty="0"/>
              <a:t>1,500 </a:t>
            </a:r>
            <a:r>
              <a:rPr lang="zh-CN" altLang="en-US" b="1" dirty="0"/>
              <a:t>萬美元）</a:t>
            </a:r>
            <a:endParaRPr lang="en-US" b="1" dirty="0"/>
          </a:p>
          <a:p>
            <a:endParaRPr lang="en-US" dirty="0"/>
          </a:p>
        </p:txBody>
      </p:sp>
      <p:pic>
        <p:nvPicPr>
          <p:cNvPr id="7" name="Picture 6">
            <a:extLst>
              <a:ext uri="{FF2B5EF4-FFF2-40B4-BE49-F238E27FC236}">
                <a16:creationId xmlns:a16="http://schemas.microsoft.com/office/drawing/2014/main" id="{296B8B38-62CD-ACE0-E78C-D16EDF53F6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655" y="2310858"/>
            <a:ext cx="4872914" cy="3249110"/>
          </a:xfrm>
          <a:prstGeom prst="rect">
            <a:avLst/>
          </a:prstGeom>
        </p:spPr>
      </p:pic>
      <p:pic>
        <p:nvPicPr>
          <p:cNvPr id="1030" name="Picture 6" descr="Grant Program will Open to Coastal Oregon Businesses Impacted by Pandemic Dec. 3 at 3 pm">
            <a:extLst>
              <a:ext uri="{FF2B5EF4-FFF2-40B4-BE49-F238E27FC236}">
                <a16:creationId xmlns:a16="http://schemas.microsoft.com/office/drawing/2014/main" id="{414A2777-0CB2-34BB-EB0C-449B8BC8CF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9823" y="5769683"/>
            <a:ext cx="4512177" cy="839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24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501A-BE78-1207-C7C0-82AEDDE500EC}"/>
              </a:ext>
            </a:extLst>
          </p:cNvPr>
          <p:cNvSpPr>
            <a:spLocks noGrp="1"/>
          </p:cNvSpPr>
          <p:nvPr>
            <p:ph type="title"/>
          </p:nvPr>
        </p:nvSpPr>
        <p:spPr/>
        <p:txBody>
          <a:bodyPr>
            <a:normAutofit/>
          </a:bodyPr>
          <a:lstStyle/>
          <a:p>
            <a:r>
              <a:rPr lang="en-US" dirty="0">
                <a:solidFill>
                  <a:schemeClr val="accent4"/>
                </a:solidFill>
              </a:rPr>
              <a:t>CCIF </a:t>
            </a:r>
            <a:r>
              <a:rPr lang="zh-CN" altLang="en-US" dirty="0">
                <a:solidFill>
                  <a:schemeClr val="accent4"/>
                </a:solidFill>
              </a:rPr>
              <a:t>申請人資格</a:t>
            </a:r>
            <a:endParaRPr lang="en-US" dirty="0">
              <a:solidFill>
                <a:schemeClr val="accent4"/>
              </a:solidFill>
            </a:endParaRPr>
          </a:p>
        </p:txBody>
      </p:sp>
      <p:pic>
        <p:nvPicPr>
          <p:cNvPr id="1030" name="Picture 6" descr="Grant Program will Open to Coastal Oregon Businesses Impacted by Pandemic Dec. 3 at 3 pm">
            <a:extLst>
              <a:ext uri="{FF2B5EF4-FFF2-40B4-BE49-F238E27FC236}">
                <a16:creationId xmlns:a16="http://schemas.microsoft.com/office/drawing/2014/main" id="{414A2777-0CB2-34BB-EB0C-449B8BC8CF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0087" y="158323"/>
            <a:ext cx="3983935" cy="7416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EC8A4F23-2EB0-3E1C-F967-6463601CFA31}"/>
              </a:ext>
            </a:extLst>
          </p:cNvPr>
          <p:cNvSpPr>
            <a:spLocks noGrp="1"/>
          </p:cNvSpPr>
          <p:nvPr>
            <p:ph sz="quarter" idx="4"/>
          </p:nvPr>
        </p:nvSpPr>
        <p:spPr>
          <a:xfrm>
            <a:off x="630176" y="1251118"/>
            <a:ext cx="10948022" cy="6415063"/>
          </a:xfrm>
        </p:spPr>
        <p:txBody>
          <a:bodyPr vert="horz" lIns="91440" tIns="45720" rIns="91440" bIns="45720" rtlCol="0" anchor="t">
            <a:noAutofit/>
          </a:bodyPr>
          <a:lstStyle/>
          <a:p>
            <a:endParaRPr lang="en-US" sz="1800" b="1" dirty="0">
              <a:latin typeface="Urbanist Medium"/>
              <a:ea typeface="Urbanist Medium"/>
              <a:cs typeface="Urbanist Medium"/>
            </a:endParaRPr>
          </a:p>
          <a:p>
            <a:r>
              <a:rPr lang="en-US" sz="1800" b="1" dirty="0">
                <a:latin typeface="Urbanist Medium"/>
                <a:ea typeface="Urbanist Medium"/>
                <a:cs typeface="Urbanist Medium"/>
              </a:rPr>
              <a:t>(a) </a:t>
            </a:r>
            <a:r>
              <a:rPr lang="zh-CN" altLang="en-US" sz="1800" b="1" dirty="0">
                <a:latin typeface="Urbanist Medium"/>
                <a:ea typeface="Urbanist Medium"/>
                <a:cs typeface="Urbanist Medium"/>
              </a:rPr>
              <a:t>市民；</a:t>
            </a:r>
            <a:endParaRPr lang="en-US" dirty="0"/>
          </a:p>
          <a:p>
            <a:r>
              <a:rPr lang="en-US" sz="1800" b="1" dirty="0">
                <a:latin typeface="Urbanist Medium"/>
                <a:ea typeface="Urbanist Medium"/>
                <a:cs typeface="Urbanist Medium"/>
              </a:rPr>
              <a:t>(b) </a:t>
            </a:r>
            <a:r>
              <a:rPr lang="en-US" altLang="zh-CN" sz="1800" b="1" dirty="0">
                <a:latin typeface="Urbanist Medium"/>
                <a:ea typeface="Urbanist Medium"/>
                <a:cs typeface="Urbanist Medium"/>
              </a:rPr>
              <a:t>ORS 329A.280 </a:t>
            </a:r>
            <a:r>
              <a:rPr lang="zh-CN" altLang="en-US" sz="1800" b="1" dirty="0">
                <a:latin typeface="Urbanist Medium"/>
                <a:ea typeface="Urbanist Medium"/>
                <a:cs typeface="Urbanist Medium"/>
              </a:rPr>
              <a:t>或 </a:t>
            </a:r>
            <a:r>
              <a:rPr lang="en-US" altLang="zh-CN" sz="1800" b="1" dirty="0">
                <a:latin typeface="Urbanist Medium"/>
                <a:ea typeface="Urbanist Medium"/>
                <a:cs typeface="Urbanist Medium"/>
              </a:rPr>
              <a:t>ORS 329A.330 </a:t>
            </a:r>
            <a:r>
              <a:rPr lang="zh-CN" altLang="en-US" sz="1800" b="1" dirty="0">
                <a:latin typeface="Urbanist Medium"/>
                <a:ea typeface="Urbanist Medium"/>
                <a:cs typeface="Urbanist Medium"/>
              </a:rPr>
              <a:t>規定的經認證或註冊的家庭兒童保育服務提供者；</a:t>
            </a:r>
            <a:r>
              <a:rPr lang="en-US" sz="1800" b="1" dirty="0">
                <a:latin typeface="Urbanist Medium"/>
                <a:ea typeface="Urbanist Medium"/>
                <a:cs typeface="Urbanist Medium"/>
              </a:rPr>
              <a:t> </a:t>
            </a:r>
          </a:p>
          <a:p>
            <a:r>
              <a:rPr lang="en-US" sz="1800" b="1" dirty="0">
                <a:latin typeface="Urbanist Medium"/>
                <a:ea typeface="Urbanist Medium"/>
                <a:cs typeface="Urbanist Medium"/>
              </a:rPr>
              <a:t>(c) </a:t>
            </a:r>
            <a:r>
              <a:rPr lang="zh-CN" altLang="en-US" sz="1800" b="1" dirty="0">
                <a:latin typeface="Urbanist Medium"/>
                <a:ea typeface="Urbanist Medium"/>
                <a:cs typeface="Urbanist Medium"/>
              </a:rPr>
              <a:t>經營兒童保育所的非營利組織；</a:t>
            </a:r>
            <a:r>
              <a:rPr lang="en-US" sz="1800" b="1" dirty="0">
                <a:latin typeface="Urbanist Medium"/>
                <a:ea typeface="Urbanist Medium"/>
                <a:cs typeface="Urbanist Medium"/>
              </a:rPr>
              <a:t> </a:t>
            </a:r>
            <a:endParaRPr lang="en-US" sz="1800" b="1" dirty="0"/>
          </a:p>
          <a:p>
            <a:r>
              <a:rPr lang="en-US" sz="1800" b="1" dirty="0">
                <a:latin typeface="Urbanist Medium"/>
                <a:ea typeface="Urbanist Medium"/>
                <a:cs typeface="Urbanist Medium"/>
              </a:rPr>
              <a:t>(d) </a:t>
            </a:r>
            <a:r>
              <a:rPr lang="zh-CN" altLang="en-US" sz="1800" b="1" dirty="0">
                <a:latin typeface="Urbanist Medium"/>
                <a:ea typeface="Urbanist Medium"/>
                <a:cs typeface="Urbanist Medium"/>
              </a:rPr>
              <a:t>根據 </a:t>
            </a:r>
            <a:r>
              <a:rPr lang="en-US" altLang="zh-CN" sz="1800" b="1" dirty="0">
                <a:latin typeface="Urbanist Medium"/>
                <a:ea typeface="Urbanist Medium"/>
                <a:cs typeface="Urbanist Medium"/>
              </a:rPr>
              <a:t>ORS 329A.280 </a:t>
            </a:r>
            <a:r>
              <a:rPr lang="zh-CN" altLang="en-US" sz="1800" b="1" dirty="0">
                <a:latin typeface="Urbanist Medium"/>
                <a:ea typeface="Urbanist Medium"/>
                <a:cs typeface="Urbanist Medium"/>
              </a:rPr>
              <a:t>獲得認證的兒童保育中心的負責人或所有者； </a:t>
            </a:r>
            <a:endParaRPr lang="en-US" sz="1800" b="1" dirty="0"/>
          </a:p>
          <a:p>
            <a:r>
              <a:rPr lang="en-US" sz="1800" b="1" dirty="0"/>
              <a:t>(e)</a:t>
            </a:r>
            <a:r>
              <a:rPr lang="zh-CN" altLang="en-US" sz="1800" b="1" dirty="0"/>
              <a:t>俄勒岡州聯邦承認的印第安部落；</a:t>
            </a:r>
            <a:r>
              <a:rPr lang="en-US" sz="1800" b="1" dirty="0"/>
              <a:t> </a:t>
            </a:r>
          </a:p>
          <a:p>
            <a:r>
              <a:rPr lang="en-US" sz="1800" b="1" dirty="0">
                <a:latin typeface="Urbanist Medium"/>
                <a:ea typeface="Urbanist Medium"/>
                <a:cs typeface="Urbanist Medium"/>
              </a:rPr>
              <a:t>(f) </a:t>
            </a:r>
            <a:r>
              <a:rPr lang="zh-CN" altLang="en-US" sz="1800" b="1" dirty="0">
                <a:latin typeface="Urbanist Medium"/>
                <a:ea typeface="Urbanist Medium"/>
                <a:cs typeface="Urbanist Medium"/>
              </a:rPr>
              <a:t>支援建立兒童保育所的組織； </a:t>
            </a:r>
            <a:endParaRPr lang="en-US" sz="1800" b="1" dirty="0"/>
          </a:p>
          <a:p>
            <a:r>
              <a:rPr lang="en-US" sz="1800" b="1" dirty="0"/>
              <a:t>(g) </a:t>
            </a:r>
            <a:r>
              <a:rPr lang="zh-CN" altLang="en-US" sz="1800" b="1" dirty="0"/>
              <a:t>在公共資助的早教和兒童保育專案中為兒童提供服務的保育所，包括：</a:t>
            </a:r>
            <a:r>
              <a:rPr lang="en-US" sz="1800" b="1" dirty="0"/>
              <a:t> </a:t>
            </a:r>
          </a:p>
          <a:p>
            <a:r>
              <a:rPr lang="en-US" sz="1800" b="1" dirty="0"/>
              <a:t>(A) </a:t>
            </a:r>
            <a:r>
              <a:rPr lang="zh-CN" altLang="en-US" sz="1800" b="1" dirty="0"/>
              <a:t>由根據 </a:t>
            </a:r>
            <a:r>
              <a:rPr lang="en-US" altLang="zh-CN" sz="1800" b="1" dirty="0"/>
              <a:t>ORS 417.781 </a:t>
            </a:r>
            <a:r>
              <a:rPr lang="zh-CN" altLang="en-US" sz="1800" b="1" dirty="0"/>
              <a:t>設立的早期兒童公平基金資助的項目； </a:t>
            </a:r>
            <a:r>
              <a:rPr lang="en-US" altLang="zh-CN" sz="1800" b="1" dirty="0"/>
              <a:t>(B) </a:t>
            </a:r>
            <a:r>
              <a:rPr lang="zh-CN" altLang="en-US" sz="1800" b="1" dirty="0"/>
              <a:t>救濟托兒所； </a:t>
            </a:r>
            <a:r>
              <a:rPr lang="en-US" altLang="zh-CN" sz="1800" b="1" dirty="0"/>
              <a:t>(C) </a:t>
            </a:r>
            <a:r>
              <a:rPr lang="zh-CN" altLang="en-US" sz="1800" b="1" dirty="0"/>
              <a:t>根據 </a:t>
            </a:r>
            <a:r>
              <a:rPr lang="en-US" altLang="zh-CN" sz="1800" b="1" dirty="0"/>
              <a:t>ORS 329A.500 </a:t>
            </a:r>
            <a:r>
              <a:rPr lang="zh-CN" altLang="en-US" sz="1800" b="1" dirty="0"/>
              <a:t>通過與就業相關的日托補貼計畫獲得補貼的項目； </a:t>
            </a:r>
            <a:r>
              <a:rPr lang="en-US" altLang="zh-CN" sz="1800" b="1" dirty="0"/>
              <a:t>(D) </a:t>
            </a:r>
            <a:r>
              <a:rPr lang="zh-CN" altLang="en-US" sz="1800" b="1" dirty="0"/>
              <a:t>根據 </a:t>
            </a:r>
            <a:r>
              <a:rPr lang="en-US" altLang="zh-CN" sz="1800" b="1" dirty="0"/>
              <a:t>ORS 343.475 </a:t>
            </a:r>
            <a:r>
              <a:rPr lang="zh-CN" altLang="en-US" sz="1800" b="1" dirty="0"/>
              <a:t>提供早期兒童特殊教育或早期學習干預服務的項目； </a:t>
            </a:r>
            <a:r>
              <a:rPr lang="en-US" altLang="zh-CN" sz="1800" b="1" dirty="0"/>
              <a:t>(E) </a:t>
            </a:r>
            <a:r>
              <a:rPr lang="zh-CN" altLang="en-US" sz="1800" b="1" dirty="0"/>
              <a:t>根據 </a:t>
            </a:r>
            <a:r>
              <a:rPr lang="en-US" altLang="zh-CN" sz="1800" b="1" dirty="0"/>
              <a:t>ORS 417.782 </a:t>
            </a:r>
            <a:r>
              <a:rPr lang="zh-CN" altLang="en-US" sz="1800" b="1" dirty="0"/>
              <a:t>描述的具有文化特色的早教、早期兒童和家長支持的項目。</a:t>
            </a:r>
            <a:endParaRPr lang="en-US" sz="1800" b="1" dirty="0"/>
          </a:p>
          <a:p>
            <a:r>
              <a:rPr lang="en-US" sz="1800" b="1" dirty="0"/>
              <a:t>(h)</a:t>
            </a:r>
            <a:r>
              <a:rPr lang="zh-CN" altLang="en-US" sz="1800" b="1" dirty="0"/>
              <a:t>學區；</a:t>
            </a:r>
            <a:r>
              <a:rPr lang="en-US" sz="1800" b="1" dirty="0"/>
              <a:t> </a:t>
            </a:r>
          </a:p>
          <a:p>
            <a:r>
              <a:rPr lang="en-US" sz="1800" b="1" dirty="0">
                <a:latin typeface="Urbanist Medium"/>
                <a:ea typeface="Urbanist Medium"/>
                <a:cs typeface="Urbanist Medium"/>
              </a:rPr>
              <a:t>(</a:t>
            </a:r>
            <a:r>
              <a:rPr lang="en-US" sz="1800" b="1" dirty="0" err="1">
                <a:latin typeface="Urbanist Medium"/>
                <a:ea typeface="Urbanist Medium"/>
                <a:cs typeface="Urbanist Medium"/>
              </a:rPr>
              <a:t>i</a:t>
            </a:r>
            <a:r>
              <a:rPr lang="en-US" sz="1800" b="1" dirty="0">
                <a:latin typeface="Urbanist Medium"/>
                <a:ea typeface="Urbanist Medium"/>
                <a:cs typeface="Urbanist Medium"/>
              </a:rPr>
              <a:t>)</a:t>
            </a:r>
            <a:r>
              <a:rPr lang="zh-CN" altLang="en-US" sz="1800" b="1" dirty="0">
                <a:latin typeface="Urbanist Medium"/>
                <a:ea typeface="Urbanist Medium"/>
                <a:cs typeface="Urbanist Medium"/>
              </a:rPr>
              <a:t>申請執照並有檔證明其背景調查已通過的 新兒童保育提供者。</a:t>
            </a:r>
            <a:endParaRPr lang="en-US" sz="1800" b="1" dirty="0"/>
          </a:p>
        </p:txBody>
      </p:sp>
    </p:spTree>
    <p:extLst>
      <p:ext uri="{BB962C8B-B14F-4D97-AF65-F5344CB8AC3E}">
        <p14:creationId xmlns:p14="http://schemas.microsoft.com/office/powerpoint/2010/main" val="2236010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0EE9-FE3E-3F3D-54BE-FAD316433203}"/>
              </a:ext>
            </a:extLst>
          </p:cNvPr>
          <p:cNvSpPr>
            <a:spLocks noGrp="1"/>
          </p:cNvSpPr>
          <p:nvPr>
            <p:ph type="title"/>
          </p:nvPr>
        </p:nvSpPr>
        <p:spPr>
          <a:xfrm>
            <a:off x="787161" y="544063"/>
            <a:ext cx="10515600" cy="1250661"/>
          </a:xfrm>
        </p:spPr>
        <p:txBody>
          <a:bodyPr>
            <a:normAutofit/>
          </a:bodyPr>
          <a:lstStyle/>
          <a:p>
            <a:r>
              <a:rPr lang="en-US" dirty="0">
                <a:solidFill>
                  <a:schemeClr val="accent4"/>
                </a:solidFill>
              </a:rPr>
              <a:t>CCIF</a:t>
            </a:r>
            <a:r>
              <a:rPr lang="zh-CN" altLang="en-US" dirty="0">
                <a:solidFill>
                  <a:schemeClr val="accent4"/>
                </a:solidFill>
              </a:rPr>
              <a:t>申請的優先次序</a:t>
            </a:r>
            <a:endParaRPr lang="en-US" dirty="0"/>
          </a:p>
        </p:txBody>
      </p:sp>
      <p:pic>
        <p:nvPicPr>
          <p:cNvPr id="7" name="Picture 6" descr="Grant Program will Open to Coastal Oregon Businesses Impacted by Pandemic Dec. 3 at 3 pm">
            <a:extLst>
              <a:ext uri="{FF2B5EF4-FFF2-40B4-BE49-F238E27FC236}">
                <a16:creationId xmlns:a16="http://schemas.microsoft.com/office/drawing/2014/main" id="{2DE8787D-EC24-1BB0-FB05-7CA04EDB38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9002" y="124990"/>
            <a:ext cx="3972998" cy="7395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E72BB8-2901-C088-53BE-4CE934995C64}"/>
              </a:ext>
            </a:extLst>
          </p:cNvPr>
          <p:cNvSpPr txBox="1"/>
          <p:nvPr/>
        </p:nvSpPr>
        <p:spPr>
          <a:xfrm>
            <a:off x="787161" y="2016245"/>
            <a:ext cx="10994785" cy="3170099"/>
          </a:xfrm>
          <a:prstGeom prst="rect">
            <a:avLst/>
          </a:prstGeom>
          <a:noFill/>
        </p:spPr>
        <p:txBody>
          <a:bodyPr wrap="square" rtlCol="0">
            <a:spAutoFit/>
          </a:bodyPr>
          <a:lstStyle/>
          <a:p>
            <a:r>
              <a:rPr lang="en-US" sz="2500" b="1" dirty="0">
                <a:solidFill>
                  <a:srgbClr val="002F58"/>
                </a:solidFill>
              </a:rPr>
              <a:t>• </a:t>
            </a:r>
            <a:r>
              <a:rPr lang="zh-CN" alt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第一輪資助將優先考慮具有特定文化背景的專案和組織。</a:t>
            </a:r>
            <a:endParaRPr 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endParaRPr>
          </a:p>
          <a:p>
            <a:endParaRPr 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endParaRPr>
          </a:p>
          <a:p>
            <a:r>
              <a:rPr lang="en-US" sz="2500" b="1" dirty="0">
                <a:solidFill>
                  <a:srgbClr val="002F58"/>
                </a:solidFill>
              </a:rPr>
              <a:t>• </a:t>
            </a:r>
            <a:r>
              <a:rPr lang="zh-CN" alt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其他優先標準包括：擴大或提供嬰兒</a:t>
            </a:r>
            <a:r>
              <a:rPr lang="en-US" altLang="zh-CN"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a:t>
            </a:r>
            <a:r>
              <a:rPr lang="zh-CN" alt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學步兒童名額的項目、缺乏兒童保育最嚴重的項目、接受補貼的項目以及提供延時保育的項目。</a:t>
            </a:r>
            <a:endParaRPr 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endParaRPr>
          </a:p>
          <a:p>
            <a:endParaRPr 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endParaRPr>
          </a:p>
          <a:p>
            <a:r>
              <a:rPr lang="en-US" sz="2500" b="1" dirty="0">
                <a:solidFill>
                  <a:srgbClr val="002F58"/>
                </a:solidFill>
              </a:rPr>
              <a:t>•</a:t>
            </a:r>
            <a:r>
              <a:rPr 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 </a:t>
            </a:r>
            <a:r>
              <a:rPr lang="zh-CN" alt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地域分佈、計畫可持續性和專案準備情況也是考慮因素之一。</a:t>
            </a:r>
            <a:endParaRPr 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endParaRPr>
          </a:p>
          <a:p>
            <a:r>
              <a:rPr lang="en-US" altLang="zh-CN"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a:t>
            </a:r>
            <a:r>
              <a:rPr lang="zh-CN" alt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資金必須在債券出售後三年內使用完畢。</a:t>
            </a:r>
            <a:endParaRPr 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endParaRPr>
          </a:p>
          <a:p>
            <a:r>
              <a:rPr lang="zh-CN" alt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對於 </a:t>
            </a:r>
            <a:r>
              <a:rPr lang="en-US" altLang="zh-CN"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2024 </a:t>
            </a:r>
            <a:r>
              <a:rPr lang="zh-CN" alt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年 </a:t>
            </a:r>
            <a:r>
              <a:rPr lang="en-US" altLang="zh-CN"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CCIF </a:t>
            </a:r>
            <a:r>
              <a:rPr lang="zh-CN" alt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的受助者，資金必須在 </a:t>
            </a:r>
            <a:r>
              <a:rPr lang="en-US" altLang="zh-CN"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2027 </a:t>
            </a:r>
            <a:r>
              <a:rPr lang="zh-CN" alt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年 </a:t>
            </a:r>
            <a:r>
              <a:rPr lang="en-US" altLang="zh-CN"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5 </a:t>
            </a:r>
            <a:r>
              <a:rPr lang="zh-CN" alt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rPr>
              <a:t>月前使用完畢）。</a:t>
            </a:r>
            <a:endParaRPr lang="en-US" sz="2500" b="1" dirty="0">
              <a:solidFill>
                <a:srgbClr val="002F58"/>
              </a:solidFill>
              <a:latin typeface="Urbanist Medium" panose="020B0A04040200000203" pitchFamily="34" charset="0"/>
              <a:ea typeface="Urbanist Medium" panose="020B0A04040200000203" pitchFamily="34" charset="0"/>
              <a:cs typeface="Urbanist Medium" panose="020B0A04040200000203" pitchFamily="34" charset="0"/>
            </a:endParaRPr>
          </a:p>
        </p:txBody>
      </p:sp>
    </p:spTree>
    <p:extLst>
      <p:ext uri="{BB962C8B-B14F-4D97-AF65-F5344CB8AC3E}">
        <p14:creationId xmlns:p14="http://schemas.microsoft.com/office/powerpoint/2010/main" val="132538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Grant Program will Open to Coastal Oregon Businesses Impacted by Pandemic Dec. 3 at 3 pm">
            <a:extLst>
              <a:ext uri="{FF2B5EF4-FFF2-40B4-BE49-F238E27FC236}">
                <a16:creationId xmlns:a16="http://schemas.microsoft.com/office/drawing/2014/main" id="{C3C9EF47-D6E8-0EBD-6C67-C2EF044AFA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7078" y="151305"/>
            <a:ext cx="4044922" cy="7529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91A57B-CB23-5251-F8AA-A7637B37B5E7}"/>
              </a:ext>
            </a:extLst>
          </p:cNvPr>
          <p:cNvSpPr>
            <a:spLocks noGrp="1"/>
          </p:cNvSpPr>
          <p:nvPr>
            <p:ph type="title"/>
          </p:nvPr>
        </p:nvSpPr>
        <p:spPr>
          <a:xfrm>
            <a:off x="838200" y="517125"/>
            <a:ext cx="10515600" cy="1250661"/>
          </a:xfrm>
        </p:spPr>
        <p:txBody>
          <a:bodyPr>
            <a:normAutofit/>
          </a:bodyPr>
          <a:lstStyle/>
          <a:p>
            <a:r>
              <a:rPr lang="zh-CN" altLang="en-US" dirty="0">
                <a:solidFill>
                  <a:schemeClr val="accent4"/>
                </a:solidFill>
              </a:rPr>
              <a:t>符合</a:t>
            </a:r>
            <a:r>
              <a:rPr lang="en-US" altLang="zh-CN" dirty="0">
                <a:solidFill>
                  <a:schemeClr val="accent4"/>
                </a:solidFill>
              </a:rPr>
              <a:t>CCIF</a:t>
            </a:r>
            <a:r>
              <a:rPr lang="zh-CN" altLang="en-US" dirty="0">
                <a:solidFill>
                  <a:schemeClr val="accent4"/>
                </a:solidFill>
              </a:rPr>
              <a:t>條件的專案建議書</a:t>
            </a:r>
            <a:endParaRPr lang="en-US" dirty="0">
              <a:solidFill>
                <a:schemeClr val="accent4"/>
              </a:solidFill>
            </a:endParaRPr>
          </a:p>
        </p:txBody>
      </p:sp>
      <p:sp>
        <p:nvSpPr>
          <p:cNvPr id="3" name="Text Placeholder 2">
            <a:extLst>
              <a:ext uri="{FF2B5EF4-FFF2-40B4-BE49-F238E27FC236}">
                <a16:creationId xmlns:a16="http://schemas.microsoft.com/office/drawing/2014/main" id="{AC56C12B-1018-CEC2-7A29-1CFEE2D5294A}"/>
              </a:ext>
            </a:extLst>
          </p:cNvPr>
          <p:cNvSpPr>
            <a:spLocks noGrp="1"/>
          </p:cNvSpPr>
          <p:nvPr>
            <p:ph type="body" idx="1"/>
          </p:nvPr>
        </p:nvSpPr>
        <p:spPr>
          <a:xfrm>
            <a:off x="839788" y="1630193"/>
            <a:ext cx="5157787" cy="823912"/>
          </a:xfrm>
        </p:spPr>
        <p:txBody>
          <a:bodyPr>
            <a:normAutofit/>
          </a:bodyPr>
          <a:lstStyle/>
          <a:p>
            <a:r>
              <a:rPr lang="zh-CN" altLang="en-US" sz="3200" dirty="0">
                <a:solidFill>
                  <a:srgbClr val="00B050"/>
                </a:solidFill>
              </a:rPr>
              <a:t>符合條件的項目包括：</a:t>
            </a:r>
            <a:endParaRPr lang="en-US" sz="3200" dirty="0">
              <a:solidFill>
                <a:srgbClr val="00B050"/>
              </a:solidFill>
            </a:endParaRPr>
          </a:p>
        </p:txBody>
      </p:sp>
      <p:sp>
        <p:nvSpPr>
          <p:cNvPr id="4" name="Content Placeholder 3">
            <a:extLst>
              <a:ext uri="{FF2B5EF4-FFF2-40B4-BE49-F238E27FC236}">
                <a16:creationId xmlns:a16="http://schemas.microsoft.com/office/drawing/2014/main" id="{041ED60A-174B-921A-1C9E-92AB8F13E51A}"/>
              </a:ext>
            </a:extLst>
          </p:cNvPr>
          <p:cNvSpPr>
            <a:spLocks noGrp="1"/>
          </p:cNvSpPr>
          <p:nvPr>
            <p:ph sz="half" idx="2"/>
          </p:nvPr>
        </p:nvSpPr>
        <p:spPr/>
        <p:txBody>
          <a:bodyPr>
            <a:normAutofit/>
          </a:bodyPr>
          <a:lstStyle/>
          <a:p>
            <a:r>
              <a:rPr lang="en-US" b="1" dirty="0">
                <a:solidFill>
                  <a:srgbClr val="00B050"/>
                </a:solidFill>
              </a:rPr>
              <a:t>+</a:t>
            </a:r>
            <a:r>
              <a:rPr lang="zh-CN" altLang="en-US" b="1" dirty="0"/>
              <a:t>資本改善</a:t>
            </a:r>
            <a:endParaRPr lang="en-US" b="1" dirty="0"/>
          </a:p>
          <a:p>
            <a:r>
              <a:rPr lang="en-US" b="1" dirty="0">
                <a:solidFill>
                  <a:srgbClr val="00B050"/>
                </a:solidFill>
              </a:rPr>
              <a:t>+</a:t>
            </a:r>
            <a:r>
              <a:rPr lang="zh-CN" altLang="en-US" b="1" dirty="0"/>
              <a:t>土地</a:t>
            </a:r>
            <a:r>
              <a:rPr lang="en-US" altLang="zh-CN" b="1" dirty="0"/>
              <a:t>/</a:t>
            </a:r>
            <a:r>
              <a:rPr lang="zh-CN" altLang="en-US" b="1" dirty="0"/>
              <a:t>房產購置</a:t>
            </a:r>
            <a:endParaRPr lang="en-US" b="1" dirty="0"/>
          </a:p>
          <a:p>
            <a:r>
              <a:rPr lang="en-US" b="1" dirty="0">
                <a:solidFill>
                  <a:srgbClr val="00B050"/>
                </a:solidFill>
              </a:rPr>
              <a:t>+</a:t>
            </a:r>
            <a:r>
              <a:rPr lang="zh-CN" altLang="en-US" b="1" dirty="0"/>
              <a:t>固定資產，不動產</a:t>
            </a:r>
            <a:endParaRPr lang="en-US" b="1" dirty="0"/>
          </a:p>
          <a:p>
            <a:r>
              <a:rPr lang="en-US" b="1" dirty="0">
                <a:solidFill>
                  <a:srgbClr val="00B050"/>
                </a:solidFill>
              </a:rPr>
              <a:t>+</a:t>
            </a:r>
            <a:r>
              <a:rPr lang="zh-CN" altLang="en-US" b="1" dirty="0"/>
              <a:t>新建</a:t>
            </a:r>
            <a:endParaRPr lang="en-US" b="1" dirty="0"/>
          </a:p>
          <a:p>
            <a:r>
              <a:rPr lang="en-US" b="1" dirty="0">
                <a:solidFill>
                  <a:srgbClr val="00B050"/>
                </a:solidFill>
              </a:rPr>
              <a:t>+</a:t>
            </a:r>
            <a:r>
              <a:rPr lang="zh-CN" altLang="en-US" b="1" dirty="0"/>
              <a:t>維修和翻新</a:t>
            </a:r>
            <a:endParaRPr lang="en-US" b="1" dirty="0"/>
          </a:p>
          <a:p>
            <a:r>
              <a:rPr lang="en-US" b="1" dirty="0">
                <a:solidFill>
                  <a:srgbClr val="00B050"/>
                </a:solidFill>
              </a:rPr>
              <a:t>+</a:t>
            </a:r>
            <a:r>
              <a:rPr lang="zh-CN" altLang="en-US" b="1" dirty="0"/>
              <a:t>改造</a:t>
            </a:r>
            <a:endParaRPr lang="en-US" b="1" dirty="0"/>
          </a:p>
          <a:p>
            <a:r>
              <a:rPr lang="en-US" b="1" dirty="0">
                <a:solidFill>
                  <a:srgbClr val="00B050"/>
                </a:solidFill>
              </a:rPr>
              <a:t>+</a:t>
            </a:r>
            <a:r>
              <a:rPr lang="zh-CN" altLang="en-US" b="1" dirty="0"/>
              <a:t>規劃與可行性研究</a:t>
            </a:r>
            <a:endParaRPr lang="en-US" b="1" dirty="0"/>
          </a:p>
          <a:p>
            <a:endParaRPr lang="en-US" dirty="0"/>
          </a:p>
        </p:txBody>
      </p:sp>
      <p:sp>
        <p:nvSpPr>
          <p:cNvPr id="5" name="Text Placeholder 4">
            <a:extLst>
              <a:ext uri="{FF2B5EF4-FFF2-40B4-BE49-F238E27FC236}">
                <a16:creationId xmlns:a16="http://schemas.microsoft.com/office/drawing/2014/main" id="{B58EFC9B-AD37-A7DA-40CE-5D600D26360C}"/>
              </a:ext>
            </a:extLst>
          </p:cNvPr>
          <p:cNvSpPr>
            <a:spLocks noGrp="1"/>
          </p:cNvSpPr>
          <p:nvPr>
            <p:ph type="body" sz="quarter" idx="3"/>
          </p:nvPr>
        </p:nvSpPr>
        <p:spPr>
          <a:xfrm>
            <a:off x="6084093" y="1681163"/>
            <a:ext cx="5183188" cy="823912"/>
          </a:xfrm>
        </p:spPr>
        <p:txBody>
          <a:bodyPr>
            <a:normAutofit/>
          </a:bodyPr>
          <a:lstStyle/>
          <a:p>
            <a:r>
              <a:rPr lang="zh-CN" altLang="en-US" sz="3200" dirty="0">
                <a:solidFill>
                  <a:srgbClr val="FF0000"/>
                </a:solidFill>
              </a:rPr>
              <a:t>不符合條件的項目包括：</a:t>
            </a:r>
            <a:endParaRPr lang="en-US" sz="3200" dirty="0">
              <a:solidFill>
                <a:srgbClr val="FF0000"/>
              </a:solidFill>
            </a:endParaRPr>
          </a:p>
        </p:txBody>
      </p:sp>
      <p:sp>
        <p:nvSpPr>
          <p:cNvPr id="6" name="Content Placeholder 5">
            <a:extLst>
              <a:ext uri="{FF2B5EF4-FFF2-40B4-BE49-F238E27FC236}">
                <a16:creationId xmlns:a16="http://schemas.microsoft.com/office/drawing/2014/main" id="{2885DF06-19D1-87A9-39A9-D8C5EFE1DAEE}"/>
              </a:ext>
            </a:extLst>
          </p:cNvPr>
          <p:cNvSpPr>
            <a:spLocks noGrp="1"/>
          </p:cNvSpPr>
          <p:nvPr>
            <p:ph sz="quarter" idx="4"/>
          </p:nvPr>
        </p:nvSpPr>
        <p:spPr>
          <a:xfrm>
            <a:off x="6096000" y="2563099"/>
            <a:ext cx="5567534" cy="3835800"/>
          </a:xfrm>
        </p:spPr>
        <p:txBody>
          <a:bodyPr vert="horz" lIns="91440" tIns="45720" rIns="91440" bIns="45720" rtlCol="0" anchor="t">
            <a:normAutofit/>
          </a:bodyPr>
          <a:lstStyle/>
          <a:p>
            <a:r>
              <a:rPr lang="en-US" dirty="0">
                <a:solidFill>
                  <a:srgbClr val="FF0000"/>
                </a:solidFill>
              </a:rPr>
              <a:t>-</a:t>
            </a:r>
            <a:r>
              <a:rPr lang="zh-CN" altLang="en-US" dirty="0"/>
              <a:t>運營成本（租金等）</a:t>
            </a:r>
            <a:endParaRPr lang="en-US" altLang="zh-CN" dirty="0"/>
          </a:p>
          <a:p>
            <a:r>
              <a:rPr lang="en-US" dirty="0">
                <a:solidFill>
                  <a:srgbClr val="FF0000"/>
                </a:solidFill>
              </a:rPr>
              <a:t>-</a:t>
            </a:r>
            <a:r>
              <a:rPr lang="zh-CN" altLang="en-US" dirty="0"/>
              <a:t>人員成本、工資和福利</a:t>
            </a:r>
            <a:endParaRPr lang="en-US" dirty="0"/>
          </a:p>
          <a:p>
            <a:r>
              <a:rPr lang="en-US" dirty="0">
                <a:solidFill>
                  <a:srgbClr val="FF0000"/>
                </a:solidFill>
              </a:rPr>
              <a:t>-</a:t>
            </a:r>
            <a:r>
              <a:rPr lang="zh-CN" altLang="en-US" dirty="0"/>
              <a:t>動產</a:t>
            </a:r>
            <a:endParaRPr lang="en-US" dirty="0"/>
          </a:p>
          <a:p>
            <a:r>
              <a:rPr lang="en-US" dirty="0">
                <a:solidFill>
                  <a:srgbClr val="FF0000"/>
                </a:solidFill>
              </a:rPr>
              <a:t>-</a:t>
            </a:r>
            <a:r>
              <a:rPr lang="zh-CN" altLang="en-US" dirty="0"/>
              <a:t>車輛和運輸成本</a:t>
            </a:r>
            <a:endParaRPr lang="en-US" dirty="0"/>
          </a:p>
          <a:p>
            <a:r>
              <a:rPr lang="en-US" dirty="0">
                <a:solidFill>
                  <a:srgbClr val="FF0000"/>
                </a:solidFill>
              </a:rPr>
              <a:t>-</a:t>
            </a:r>
            <a:r>
              <a:rPr lang="zh-CN" altLang="en-US" dirty="0"/>
              <a:t>傢俱、玩具、課程</a:t>
            </a:r>
            <a:endParaRPr lang="en-US" dirty="0"/>
          </a:p>
          <a:p>
            <a:r>
              <a:rPr lang="en-US" dirty="0">
                <a:solidFill>
                  <a:srgbClr val="FF0000"/>
                </a:solidFill>
                <a:latin typeface="Urbanist Medium"/>
                <a:ea typeface="Urbanist Medium"/>
                <a:cs typeface="Urbanist Medium"/>
              </a:rPr>
              <a:t>-</a:t>
            </a:r>
            <a:r>
              <a:rPr lang="zh-CN" altLang="en-US" dirty="0">
                <a:latin typeface="Urbanist Medium"/>
                <a:ea typeface="Urbanist Medium"/>
                <a:cs typeface="Urbanist Medium"/>
              </a:rPr>
              <a:t>購置私人居住的房產</a:t>
            </a:r>
            <a:endParaRPr lang="en-US" dirty="0"/>
          </a:p>
          <a:p>
            <a:endParaRPr lang="en-US" dirty="0"/>
          </a:p>
        </p:txBody>
      </p:sp>
    </p:spTree>
    <p:extLst>
      <p:ext uri="{BB962C8B-B14F-4D97-AF65-F5344CB8AC3E}">
        <p14:creationId xmlns:p14="http://schemas.microsoft.com/office/powerpoint/2010/main" val="1262057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Grant Program will Open to Coastal Oregon Businesses Impacted by Pandemic Dec. 3 at 3 pm">
            <a:extLst>
              <a:ext uri="{FF2B5EF4-FFF2-40B4-BE49-F238E27FC236}">
                <a16:creationId xmlns:a16="http://schemas.microsoft.com/office/drawing/2014/main" id="{C3C9EF47-D6E8-0EBD-6C67-C2EF044AFA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9664" y="124990"/>
            <a:ext cx="4382336" cy="8157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91A57B-CB23-5251-F8AA-A7637B37B5E7}"/>
              </a:ext>
            </a:extLst>
          </p:cNvPr>
          <p:cNvSpPr>
            <a:spLocks noGrp="1"/>
          </p:cNvSpPr>
          <p:nvPr>
            <p:ph type="title"/>
          </p:nvPr>
        </p:nvSpPr>
        <p:spPr/>
        <p:txBody>
          <a:bodyPr>
            <a:normAutofit/>
          </a:bodyPr>
          <a:lstStyle/>
          <a:p>
            <a:r>
              <a:rPr kumimoji="0" lang="zh-CN" altLang="en-US" sz="4400" b="1" i="0" u="none" strike="noStrike" kern="1200" cap="none" spc="0" normalizeH="0" baseline="0" noProof="0" dirty="0">
                <a:ln>
                  <a:noFill/>
                </a:ln>
                <a:solidFill>
                  <a:srgbClr val="002E57"/>
                </a:solidFill>
                <a:effectLst/>
                <a:uLnTx/>
                <a:uFillTx/>
                <a:latin typeface="Urbanist Black" panose="020B0A04040200000203" pitchFamily="34" charset="77"/>
                <a:cs typeface="Urbanist Black" panose="020B0A04040200000203" pitchFamily="34" charset="77"/>
              </a:rPr>
              <a:t>符合</a:t>
            </a:r>
            <a:r>
              <a:rPr kumimoji="0" lang="en-US" altLang="zh-CN" sz="4400" b="1" i="0" u="none" strike="noStrike" kern="1200" cap="none" spc="0" normalizeH="0" baseline="0" noProof="0" dirty="0">
                <a:ln>
                  <a:noFill/>
                </a:ln>
                <a:solidFill>
                  <a:srgbClr val="002E57"/>
                </a:solidFill>
                <a:effectLst/>
                <a:uLnTx/>
                <a:uFillTx/>
                <a:latin typeface="Urbanist Black" panose="020B0A04040200000203" pitchFamily="34" charset="77"/>
                <a:ea typeface="Urbanist Black" panose="020B0A04040200000203" pitchFamily="34" charset="77"/>
                <a:cs typeface="Urbanist Black" panose="020B0A04040200000203" pitchFamily="34" charset="77"/>
              </a:rPr>
              <a:t>CCIF</a:t>
            </a:r>
            <a:r>
              <a:rPr kumimoji="0" lang="zh-CN" altLang="en-US" sz="4400" b="1" i="0" u="none" strike="noStrike" kern="1200" cap="none" spc="0" normalizeH="0" baseline="0" noProof="0" dirty="0">
                <a:ln>
                  <a:noFill/>
                </a:ln>
                <a:solidFill>
                  <a:srgbClr val="002E57"/>
                </a:solidFill>
                <a:effectLst/>
                <a:uLnTx/>
                <a:uFillTx/>
                <a:latin typeface="Urbanist Black" panose="020B0A04040200000203" pitchFamily="34" charset="77"/>
                <a:cs typeface="Urbanist Black" panose="020B0A04040200000203" pitchFamily="34" charset="77"/>
              </a:rPr>
              <a:t>條件的專案類型</a:t>
            </a:r>
            <a:endParaRPr lang="en-US" dirty="0">
              <a:solidFill>
                <a:schemeClr val="accent4"/>
              </a:solidFill>
            </a:endParaRPr>
          </a:p>
        </p:txBody>
      </p:sp>
      <p:sp>
        <p:nvSpPr>
          <p:cNvPr id="3" name="Text Placeholder 2">
            <a:extLst>
              <a:ext uri="{FF2B5EF4-FFF2-40B4-BE49-F238E27FC236}">
                <a16:creationId xmlns:a16="http://schemas.microsoft.com/office/drawing/2014/main" id="{AC56C12B-1018-CEC2-7A29-1CFEE2D5294A}"/>
              </a:ext>
            </a:extLst>
          </p:cNvPr>
          <p:cNvSpPr>
            <a:spLocks noGrp="1"/>
          </p:cNvSpPr>
          <p:nvPr>
            <p:ph type="body" idx="1"/>
          </p:nvPr>
        </p:nvSpPr>
        <p:spPr>
          <a:xfrm>
            <a:off x="839788" y="1630193"/>
            <a:ext cx="6429363" cy="823912"/>
          </a:xfrm>
        </p:spPr>
        <p:txBody>
          <a:bodyPr>
            <a:normAutofit/>
          </a:bodyPr>
          <a:lstStyle/>
          <a:p>
            <a:r>
              <a:rPr lang="zh-CN" altLang="en-US" sz="3200" dirty="0">
                <a:solidFill>
                  <a:srgbClr val="00B050"/>
                </a:solidFill>
              </a:rPr>
              <a:t>符合條件的項目類型包括：</a:t>
            </a:r>
            <a:endParaRPr lang="en-US" sz="3200" dirty="0">
              <a:solidFill>
                <a:srgbClr val="00B050"/>
              </a:solidFill>
            </a:endParaRPr>
          </a:p>
        </p:txBody>
      </p:sp>
      <p:sp>
        <p:nvSpPr>
          <p:cNvPr id="4" name="Content Placeholder 3">
            <a:extLst>
              <a:ext uri="{FF2B5EF4-FFF2-40B4-BE49-F238E27FC236}">
                <a16:creationId xmlns:a16="http://schemas.microsoft.com/office/drawing/2014/main" id="{041ED60A-174B-921A-1C9E-92AB8F13E51A}"/>
              </a:ext>
            </a:extLst>
          </p:cNvPr>
          <p:cNvSpPr>
            <a:spLocks noGrp="1"/>
          </p:cNvSpPr>
          <p:nvPr>
            <p:ph sz="half" idx="2"/>
          </p:nvPr>
        </p:nvSpPr>
        <p:spPr>
          <a:xfrm>
            <a:off x="839788" y="2505075"/>
            <a:ext cx="10795621" cy="3684588"/>
          </a:xfrm>
        </p:spPr>
        <p:txBody>
          <a:bodyPr vert="horz" lIns="91440" tIns="45720" rIns="91440" bIns="45720" rtlCol="0" anchor="t">
            <a:normAutofit/>
          </a:bodyPr>
          <a:lstStyle/>
          <a:p>
            <a:endParaRPr lang="en-US" b="1" dirty="0">
              <a:solidFill>
                <a:srgbClr val="00B050"/>
              </a:solidFill>
            </a:endParaRPr>
          </a:p>
          <a:p>
            <a:r>
              <a:rPr lang="en-US" b="1" dirty="0">
                <a:solidFill>
                  <a:srgbClr val="00B050"/>
                </a:solidFill>
                <a:latin typeface="Urbanist Medium"/>
                <a:ea typeface="Urbanist Medium"/>
                <a:cs typeface="Urbanist Medium"/>
              </a:rPr>
              <a:t>+</a:t>
            </a:r>
            <a:r>
              <a:rPr lang="zh-CN" altLang="en-US" b="1" dirty="0">
                <a:solidFill>
                  <a:srgbClr val="002060"/>
                </a:solidFill>
                <a:latin typeface="Urbanist Medium"/>
                <a:ea typeface="Urbanist Medium"/>
                <a:cs typeface="Urbanist Medium"/>
              </a:rPr>
              <a:t>規劃專案</a:t>
            </a:r>
            <a:r>
              <a:rPr lang="en-US" b="1" dirty="0">
                <a:latin typeface="Urbanist Medium"/>
                <a:ea typeface="Urbanist Medium"/>
                <a:cs typeface="Urbanist Medium"/>
              </a:rPr>
              <a:t>(</a:t>
            </a:r>
            <a:r>
              <a:rPr lang="zh-CN" altLang="en-US" b="1" dirty="0">
                <a:latin typeface="Urbanist Medium"/>
                <a:ea typeface="Urbanist Medium"/>
                <a:cs typeface="Urbanist Medium"/>
              </a:rPr>
              <a:t>最高</a:t>
            </a:r>
            <a:r>
              <a:rPr lang="en-US" b="1" dirty="0">
                <a:latin typeface="Urbanist Medium"/>
                <a:ea typeface="Urbanist Medium"/>
                <a:cs typeface="Urbanist Medium"/>
              </a:rPr>
              <a:t>$75,000) </a:t>
            </a:r>
            <a:endParaRPr lang="en-US" b="1" dirty="0"/>
          </a:p>
          <a:p>
            <a:r>
              <a:rPr lang="en-US" b="1" dirty="0">
                <a:solidFill>
                  <a:srgbClr val="00B050"/>
                </a:solidFill>
                <a:latin typeface="Urbanist Medium"/>
                <a:ea typeface="Urbanist Medium"/>
                <a:cs typeface="Urbanist Medium"/>
              </a:rPr>
              <a:t>+ </a:t>
            </a:r>
            <a:r>
              <a:rPr lang="zh-CN" altLang="en-US" b="1" dirty="0">
                <a:latin typeface="Urbanist Medium"/>
                <a:ea typeface="Urbanist Medium"/>
                <a:cs typeface="Urbanist Medium"/>
              </a:rPr>
              <a:t>小規模翻新和維修</a:t>
            </a:r>
            <a:r>
              <a:rPr lang="en-US" b="1" dirty="0">
                <a:latin typeface="Urbanist Medium"/>
                <a:ea typeface="Urbanist Medium"/>
                <a:cs typeface="Urbanist Medium"/>
              </a:rPr>
              <a:t>($20,000 – $100,000)</a:t>
            </a:r>
          </a:p>
          <a:p>
            <a:r>
              <a:rPr lang="en-US" b="1" dirty="0">
                <a:solidFill>
                  <a:srgbClr val="00B050"/>
                </a:solidFill>
                <a:latin typeface="Urbanist Medium"/>
                <a:ea typeface="Urbanist Medium"/>
                <a:cs typeface="Urbanist Medium"/>
              </a:rPr>
              <a:t>+ </a:t>
            </a:r>
            <a:r>
              <a:rPr lang="zh-CN" altLang="en-US" b="1" dirty="0">
                <a:latin typeface="Urbanist Medium"/>
                <a:ea typeface="Urbanist Medium"/>
                <a:cs typeface="Urbanist Medium"/>
              </a:rPr>
              <a:t>新建或大規模翻新</a:t>
            </a:r>
            <a:r>
              <a:rPr lang="en-US" b="1" dirty="0">
                <a:latin typeface="Urbanist Medium"/>
                <a:ea typeface="Urbanist Medium"/>
                <a:cs typeface="Urbanist Medium"/>
              </a:rPr>
              <a:t>($100,001 - $2,000,000) </a:t>
            </a:r>
            <a:endParaRPr lang="en-US" b="1" dirty="0"/>
          </a:p>
          <a:p>
            <a:r>
              <a:rPr lang="en-US" b="1" dirty="0">
                <a:solidFill>
                  <a:srgbClr val="00B050"/>
                </a:solidFill>
                <a:latin typeface="Urbanist Medium"/>
                <a:ea typeface="Urbanist Medium"/>
                <a:cs typeface="Urbanist Medium"/>
              </a:rPr>
              <a:t>+ </a:t>
            </a:r>
            <a:r>
              <a:rPr lang="zh-CN" altLang="en-US" b="1" dirty="0">
                <a:latin typeface="Urbanist Medium"/>
                <a:ea typeface="Urbanist Medium"/>
                <a:cs typeface="Urbanist Medium"/>
              </a:rPr>
              <a:t>房產購置</a:t>
            </a:r>
            <a:r>
              <a:rPr lang="en-US" b="1" dirty="0">
                <a:latin typeface="Urbanist Medium"/>
                <a:ea typeface="Urbanist Medium"/>
                <a:cs typeface="Urbanist Medium"/>
              </a:rPr>
              <a:t> ($20,000 - $2,000,000)</a:t>
            </a:r>
          </a:p>
        </p:txBody>
      </p:sp>
    </p:spTree>
    <p:extLst>
      <p:ext uri="{BB962C8B-B14F-4D97-AF65-F5344CB8AC3E}">
        <p14:creationId xmlns:p14="http://schemas.microsoft.com/office/powerpoint/2010/main" val="3217745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F4508F-AE55-C17D-D99D-A5FC69329156}"/>
              </a:ext>
            </a:extLst>
          </p:cNvPr>
          <p:cNvSpPr>
            <a:spLocks noGrp="1"/>
          </p:cNvSpPr>
          <p:nvPr>
            <p:ph type="title"/>
          </p:nvPr>
        </p:nvSpPr>
        <p:spPr>
          <a:xfrm>
            <a:off x="839788" y="365125"/>
            <a:ext cx="5256212" cy="1250661"/>
          </a:xfrm>
        </p:spPr>
        <p:txBody>
          <a:bodyPr>
            <a:normAutofit/>
          </a:bodyPr>
          <a:lstStyle/>
          <a:p>
            <a:r>
              <a:rPr lang="zh-CN" altLang="en-US" dirty="0"/>
              <a:t>問題</a:t>
            </a:r>
            <a:r>
              <a:rPr lang="en-US" dirty="0"/>
              <a:t>?</a:t>
            </a:r>
          </a:p>
        </p:txBody>
      </p:sp>
      <p:sp>
        <p:nvSpPr>
          <p:cNvPr id="2" name="TextBox 1">
            <a:extLst>
              <a:ext uri="{FF2B5EF4-FFF2-40B4-BE49-F238E27FC236}">
                <a16:creationId xmlns:a16="http://schemas.microsoft.com/office/drawing/2014/main" id="{1020BEA3-67B0-D847-DF43-7A98DEB3A0DB}"/>
              </a:ext>
            </a:extLst>
          </p:cNvPr>
          <p:cNvSpPr txBox="1"/>
          <p:nvPr/>
        </p:nvSpPr>
        <p:spPr>
          <a:xfrm>
            <a:off x="863937" y="1809065"/>
            <a:ext cx="5207914" cy="2308324"/>
          </a:xfrm>
          <a:prstGeom prst="rect">
            <a:avLst/>
          </a:prstGeom>
          <a:noFill/>
        </p:spPr>
        <p:txBody>
          <a:bodyPr wrap="square" rtlCol="0">
            <a:spAutoFit/>
          </a:bodyPr>
          <a:lstStyle/>
          <a:p>
            <a:r>
              <a:rPr lang="zh-CN" altLang="en-US" sz="2400" b="1" dirty="0">
                <a:solidFill>
                  <a:srgbClr val="05AA91"/>
                </a:solidFill>
              </a:rPr>
              <a:t>網路研討會上提出的問題將收集成常見問題 </a:t>
            </a:r>
            <a:r>
              <a:rPr lang="en-US" altLang="zh-CN" sz="2400" b="1" dirty="0">
                <a:solidFill>
                  <a:srgbClr val="05AA91"/>
                </a:solidFill>
              </a:rPr>
              <a:t>(FAQ)</a:t>
            </a:r>
            <a:r>
              <a:rPr lang="zh-CN" altLang="en-US" sz="2400" b="1" dirty="0">
                <a:solidFill>
                  <a:srgbClr val="05AA91"/>
                </a:solidFill>
              </a:rPr>
              <a:t>，可在俄勒岡州商務網站上找到：</a:t>
            </a:r>
            <a:endParaRPr lang="en-US" sz="2400" b="1" dirty="0">
              <a:solidFill>
                <a:srgbClr val="05AA91"/>
              </a:solidFill>
            </a:endParaRPr>
          </a:p>
          <a:p>
            <a:endParaRPr lang="en-US" dirty="0">
              <a:solidFill>
                <a:srgbClr val="002F58"/>
              </a:solidFill>
            </a:endParaRPr>
          </a:p>
          <a:p>
            <a:endParaRPr lang="en-US" dirty="0">
              <a:solidFill>
                <a:srgbClr val="002F58"/>
              </a:solidFill>
            </a:endParaRPr>
          </a:p>
          <a:p>
            <a:endParaRPr lang="en-US" dirty="0">
              <a:solidFill>
                <a:srgbClr val="002F58"/>
              </a:solidFill>
            </a:endParaRPr>
          </a:p>
          <a:p>
            <a:endParaRPr lang="en-US" dirty="0">
              <a:solidFill>
                <a:srgbClr val="002F58"/>
              </a:solidFill>
            </a:endParaRPr>
          </a:p>
        </p:txBody>
      </p:sp>
      <p:sp>
        <p:nvSpPr>
          <p:cNvPr id="4" name="TextBox 3">
            <a:extLst>
              <a:ext uri="{FF2B5EF4-FFF2-40B4-BE49-F238E27FC236}">
                <a16:creationId xmlns:a16="http://schemas.microsoft.com/office/drawing/2014/main" id="{3D81028B-A23C-8E02-2952-23BE07CDB2A7}"/>
              </a:ext>
            </a:extLst>
          </p:cNvPr>
          <p:cNvSpPr txBox="1"/>
          <p:nvPr/>
        </p:nvSpPr>
        <p:spPr>
          <a:xfrm>
            <a:off x="839788" y="3497481"/>
            <a:ext cx="5677174" cy="677108"/>
          </a:xfrm>
          <a:prstGeom prst="rect">
            <a:avLst/>
          </a:prstGeom>
          <a:noFill/>
        </p:spPr>
        <p:txBody>
          <a:bodyPr wrap="square" rtlCol="0">
            <a:spAutoFit/>
          </a:bodyPr>
          <a:lstStyle/>
          <a:p>
            <a:r>
              <a:rPr lang="en-US" sz="2000" b="1" dirty="0">
                <a:solidFill>
                  <a:srgbClr val="002F58"/>
                </a:solidFill>
                <a:hlinkClick r:id="rId2">
                  <a:extLst>
                    <a:ext uri="{A12FA001-AC4F-418D-AE19-62706E023703}">
                      <ahyp:hlinkClr xmlns:ahyp="http://schemas.microsoft.com/office/drawing/2018/hyperlinkcolor" val="tx"/>
                    </a:ext>
                  </a:extLst>
                </a:hlinkClick>
              </a:rPr>
              <a:t>https://www.oregon.gov/biz/Pages/default.aspx</a:t>
            </a:r>
            <a:endParaRPr lang="en-US" sz="2000" b="1" dirty="0">
              <a:solidFill>
                <a:srgbClr val="002F58"/>
              </a:solidFill>
            </a:endParaRPr>
          </a:p>
          <a:p>
            <a:endParaRPr lang="en-US" dirty="0"/>
          </a:p>
        </p:txBody>
      </p:sp>
      <p:sp>
        <p:nvSpPr>
          <p:cNvPr id="5" name="TextBox 4">
            <a:extLst>
              <a:ext uri="{FF2B5EF4-FFF2-40B4-BE49-F238E27FC236}">
                <a16:creationId xmlns:a16="http://schemas.microsoft.com/office/drawing/2014/main" id="{D8A64D7D-82E3-B048-9DD5-2FE4EC805E95}"/>
              </a:ext>
            </a:extLst>
          </p:cNvPr>
          <p:cNvSpPr txBox="1"/>
          <p:nvPr/>
        </p:nvSpPr>
        <p:spPr>
          <a:xfrm>
            <a:off x="839788" y="4271228"/>
            <a:ext cx="5525871" cy="1384995"/>
          </a:xfrm>
          <a:prstGeom prst="rect">
            <a:avLst/>
          </a:prstGeom>
          <a:noFill/>
        </p:spPr>
        <p:txBody>
          <a:bodyPr wrap="square" rtlCol="0">
            <a:spAutoFit/>
          </a:bodyPr>
          <a:lstStyle/>
          <a:p>
            <a:r>
              <a:rPr lang="zh-CN" altLang="en-US" sz="2800" b="1" dirty="0">
                <a:solidFill>
                  <a:srgbClr val="05AA91"/>
                </a:solidFill>
              </a:rPr>
              <a:t>如需瞭解 </a:t>
            </a:r>
            <a:r>
              <a:rPr lang="en-US" altLang="zh-CN" sz="2800" b="1" dirty="0">
                <a:solidFill>
                  <a:srgbClr val="05AA91"/>
                </a:solidFill>
              </a:rPr>
              <a:t>CCIF </a:t>
            </a:r>
            <a:r>
              <a:rPr lang="zh-CN" altLang="en-US" sz="2800" b="1" dirty="0">
                <a:solidFill>
                  <a:srgbClr val="05AA91"/>
                </a:solidFill>
              </a:rPr>
              <a:t>今後的更新資訊，請在俄勒岡州商務網站上訂閱其電子郵件更新資訊。</a:t>
            </a:r>
            <a:endParaRPr lang="en-US" sz="2800" dirty="0"/>
          </a:p>
        </p:txBody>
      </p:sp>
    </p:spTree>
    <p:extLst>
      <p:ext uri="{BB962C8B-B14F-4D97-AF65-F5344CB8AC3E}">
        <p14:creationId xmlns:p14="http://schemas.microsoft.com/office/powerpoint/2010/main" val="461295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B5DA-76CF-74B4-D78D-E90A69DED664}"/>
              </a:ext>
            </a:extLst>
          </p:cNvPr>
          <p:cNvSpPr>
            <a:spLocks noGrp="1"/>
          </p:cNvSpPr>
          <p:nvPr>
            <p:ph type="title"/>
          </p:nvPr>
        </p:nvSpPr>
        <p:spPr>
          <a:xfrm>
            <a:off x="726207" y="2571511"/>
            <a:ext cx="10739586" cy="2613025"/>
          </a:xfrm>
        </p:spPr>
        <p:txBody>
          <a:bodyPr>
            <a:normAutofit/>
          </a:bodyPr>
          <a:lstStyle/>
          <a:p>
            <a:r>
              <a:rPr kumimoji="0" lang="zh-CN" altLang="en-US" sz="4800" b="1" i="0" u="none" strike="noStrike" kern="1200" cap="none" spc="0" normalizeH="0" baseline="0" noProof="0" dirty="0">
                <a:ln>
                  <a:noFill/>
                </a:ln>
                <a:solidFill>
                  <a:srgbClr val="FFF4DB"/>
                </a:solidFill>
                <a:effectLst/>
                <a:uLnTx/>
                <a:uFillTx/>
                <a:latin typeface="Livvic" pitchFamily="2" charset="77"/>
                <a:cs typeface="Urbanist Black" panose="020B0A04040200000203" pitchFamily="34" charset="77"/>
              </a:rPr>
              <a:t>兒童</a:t>
            </a:r>
            <a:br>
              <a:rPr kumimoji="0" lang="en-US" altLang="zh-CN" sz="4800" b="1" i="0" u="none" strike="noStrike" kern="1200" cap="none" spc="0" normalizeH="0" baseline="0" noProof="0" dirty="0">
                <a:ln>
                  <a:noFill/>
                </a:ln>
                <a:solidFill>
                  <a:srgbClr val="FFF4DB"/>
                </a:solidFill>
                <a:effectLst/>
                <a:uLnTx/>
                <a:uFillTx/>
                <a:latin typeface="Livvic" pitchFamily="2" charset="77"/>
                <a:cs typeface="Urbanist Black" panose="020B0A04040200000203" pitchFamily="34" charset="77"/>
              </a:rPr>
            </a:br>
            <a:r>
              <a:rPr kumimoji="0" lang="zh-CN" altLang="en-US" sz="4800" b="1" i="0" u="none" strike="noStrike" kern="1200" cap="none" spc="0" normalizeH="0" baseline="0" noProof="0" dirty="0">
                <a:ln>
                  <a:noFill/>
                </a:ln>
                <a:solidFill>
                  <a:srgbClr val="FFF4DB"/>
                </a:solidFill>
                <a:effectLst/>
                <a:uLnTx/>
                <a:uFillTx/>
                <a:latin typeface="Livvic" pitchFamily="2" charset="77"/>
                <a:cs typeface="Urbanist Black" panose="020B0A04040200000203" pitchFamily="34" charset="77"/>
              </a:rPr>
              <a:t>保育基礎設施基金（</a:t>
            </a:r>
            <a:r>
              <a:rPr kumimoji="0" lang="en-US" altLang="zh-CN" sz="4800" b="1" i="0" u="none" strike="noStrike" kern="1200" cap="none" spc="0" normalizeH="0" baseline="0" noProof="0" dirty="0">
                <a:ln>
                  <a:noFill/>
                </a:ln>
                <a:solidFill>
                  <a:srgbClr val="FFF4DB"/>
                </a:solidFill>
                <a:effectLst/>
                <a:uLnTx/>
                <a:uFillTx/>
                <a:latin typeface="Livvic" pitchFamily="2" charset="77"/>
                <a:ea typeface="Urbanist Black" panose="020B0A04040200000203" pitchFamily="34" charset="77"/>
                <a:cs typeface="Urbanist Black" panose="020B0A04040200000203" pitchFamily="34" charset="77"/>
              </a:rPr>
              <a:t>CCIF</a:t>
            </a:r>
            <a:r>
              <a:rPr kumimoji="0" lang="zh-CN" altLang="en-US" sz="4800" b="1" i="0" u="none" strike="noStrike" kern="1200" cap="none" spc="0" normalizeH="0" baseline="0" noProof="0" dirty="0">
                <a:ln>
                  <a:noFill/>
                </a:ln>
                <a:solidFill>
                  <a:srgbClr val="FFF4DB"/>
                </a:solidFill>
                <a:effectLst/>
                <a:uLnTx/>
                <a:uFillTx/>
                <a:latin typeface="Livvic" pitchFamily="2" charset="77"/>
                <a:cs typeface="Urbanist Black" panose="020B0A04040200000203" pitchFamily="34" charset="77"/>
              </a:rPr>
              <a:t>）</a:t>
            </a:r>
            <a:br>
              <a:rPr kumimoji="0" lang="en-US" altLang="zh-CN" sz="6000" b="1" i="0" u="none" strike="noStrike" kern="1200" cap="none" spc="0" normalizeH="0" baseline="0" noProof="0" dirty="0">
                <a:ln>
                  <a:noFill/>
                </a:ln>
                <a:solidFill>
                  <a:srgbClr val="FFF4DB"/>
                </a:solidFill>
                <a:effectLst/>
                <a:uLnTx/>
                <a:uFillTx/>
                <a:latin typeface="Livvic" pitchFamily="2" charset="77"/>
                <a:ea typeface="Urbanist Black" panose="020B0A04040200000203" pitchFamily="34" charset="77"/>
                <a:cs typeface="Urbanist Black" panose="020B0A04040200000203" pitchFamily="34" charset="77"/>
              </a:rPr>
            </a:br>
            <a:r>
              <a:rPr kumimoji="0" lang="zh-CN" altLang="en-US" sz="6000" b="1" i="0" u="none" strike="noStrike" kern="1200" cap="none" spc="0" normalizeH="0" baseline="0" noProof="0" dirty="0">
                <a:ln>
                  <a:noFill/>
                </a:ln>
                <a:solidFill>
                  <a:srgbClr val="FFF4DB"/>
                </a:solidFill>
                <a:effectLst/>
                <a:uLnTx/>
                <a:uFillTx/>
                <a:latin typeface="Livvic" pitchFamily="2" charset="77"/>
                <a:cs typeface="Urbanist Black" panose="020B0A04040200000203" pitchFamily="34" charset="77"/>
              </a:rPr>
              <a:t>技術援助</a:t>
            </a:r>
            <a:endParaRPr lang="en-US" dirty="0"/>
          </a:p>
        </p:txBody>
      </p:sp>
    </p:spTree>
    <p:extLst>
      <p:ext uri="{BB962C8B-B14F-4D97-AF65-F5344CB8AC3E}">
        <p14:creationId xmlns:p14="http://schemas.microsoft.com/office/powerpoint/2010/main" val="318637557"/>
      </p:ext>
    </p:extLst>
  </p:cSld>
  <p:clrMapOvr>
    <a:masterClrMapping/>
  </p:clrMapOvr>
</p:sld>
</file>

<file path=ppt/theme/theme1.xml><?xml version="1.0" encoding="utf-8"?>
<a:theme xmlns:a="http://schemas.openxmlformats.org/drawingml/2006/main" name="ELD - Green">
  <a:themeElements>
    <a:clrScheme name="DELC Theme">
      <a:dk1>
        <a:srgbClr val="002E57"/>
      </a:dk1>
      <a:lt1>
        <a:srgbClr val="FEBF00"/>
      </a:lt1>
      <a:dk2>
        <a:srgbClr val="FEFFFF"/>
      </a:dk2>
      <a:lt2>
        <a:srgbClr val="FEF3DB"/>
      </a:lt2>
      <a:accent1>
        <a:srgbClr val="01A692"/>
      </a:accent1>
      <a:accent2>
        <a:srgbClr val="F15A4D"/>
      </a:accent2>
      <a:accent3>
        <a:srgbClr val="F7C21A"/>
      </a:accent3>
      <a:accent4>
        <a:srgbClr val="002E57"/>
      </a:accent4>
      <a:accent5>
        <a:srgbClr val="01A692"/>
      </a:accent5>
      <a:accent6>
        <a:srgbClr val="FFFFFF"/>
      </a:accent6>
      <a:hlink>
        <a:srgbClr val="304E68"/>
      </a:hlink>
      <a:folHlink>
        <a:srgbClr val="304E68"/>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A68A4C-4494-4154-A7F0-7690026A112E}" vid="{89031F25-B2B8-496F-B8AD-6BE694A9E323}"/>
    </a:ext>
  </a:extLst>
</a:theme>
</file>

<file path=ppt/theme/theme2.xml><?xml version="1.0" encoding="utf-8"?>
<a:theme xmlns:a="http://schemas.openxmlformats.org/drawingml/2006/main" name="1_ELD - Green">
  <a:themeElements>
    <a:clrScheme name="DELC 001">
      <a:dk1>
        <a:srgbClr val="002E55"/>
      </a:dk1>
      <a:lt1>
        <a:srgbClr val="FFF4DB"/>
      </a:lt1>
      <a:dk2>
        <a:srgbClr val="242D47"/>
      </a:dk2>
      <a:lt2>
        <a:srgbClr val="00A691"/>
      </a:lt2>
      <a:accent1>
        <a:srgbClr val="8DCEE4"/>
      </a:accent1>
      <a:accent2>
        <a:srgbClr val="F0584D"/>
      </a:accent2>
      <a:accent3>
        <a:srgbClr val="F7C31B"/>
      </a:accent3>
      <a:accent4>
        <a:srgbClr val="FFFFFF"/>
      </a:accent4>
      <a:accent5>
        <a:srgbClr val="25664F"/>
      </a:accent5>
      <a:accent6>
        <a:srgbClr val="727578"/>
      </a:accent6>
      <a:hlink>
        <a:srgbClr val="8DCEE4"/>
      </a:hlink>
      <a:folHlink>
        <a:srgbClr val="F7C31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A68A4C-4494-4154-A7F0-7690026A112E}" vid="{22A52412-AB46-4E22-8CE3-28BA1A7BC047}"/>
    </a:ext>
  </a:extLst>
</a:theme>
</file>

<file path=ppt/theme/theme3.xml><?xml version="1.0" encoding="utf-8"?>
<a:theme xmlns:a="http://schemas.openxmlformats.org/drawingml/2006/main" name="ELD - Purple">
  <a:themeElements>
    <a:clrScheme name="Early Learning">
      <a:dk1>
        <a:sysClr val="windowText" lastClr="000000"/>
      </a:dk1>
      <a:lt1>
        <a:sysClr val="window" lastClr="FFFFFF"/>
      </a:lt1>
      <a:dk2>
        <a:srgbClr val="007064"/>
      </a:dk2>
      <a:lt2>
        <a:srgbClr val="D3E7EE"/>
      </a:lt2>
      <a:accent1>
        <a:srgbClr val="00A79D"/>
      </a:accent1>
      <a:accent2>
        <a:srgbClr val="2CB673"/>
      </a:accent2>
      <a:accent3>
        <a:srgbClr val="746458"/>
      </a:accent3>
      <a:accent4>
        <a:srgbClr val="673090"/>
      </a:accent4>
      <a:accent5>
        <a:srgbClr val="932A8E"/>
      </a:accent5>
      <a:accent6>
        <a:srgbClr val="DF3416"/>
      </a:accent6>
      <a:hlink>
        <a:srgbClr val="304E68"/>
      </a:hlink>
      <a:folHlink>
        <a:srgbClr val="304E68"/>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A68A4C-4494-4154-A7F0-7690026A112E}" vid="{89B1E683-A0FE-4634-A99D-F5E57ACC1E6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447B691B5AF8F4CAD113E45C078861E" ma:contentTypeVersion="3" ma:contentTypeDescription="Create a new document." ma:contentTypeScope="" ma:versionID="501eddfdb0a19e8776cda89fbe3076b3">
  <xsd:schema xmlns:xsd="http://www.w3.org/2001/XMLSchema" xmlns:xs="http://www.w3.org/2001/XMLSchema" xmlns:p="http://schemas.microsoft.com/office/2006/metadata/properties" xmlns:ns1="http://schemas.microsoft.com/sharepoint/v3" xmlns:ns2="0962af93-8629-47da-adf3-86edbd4df7eb" xmlns:ns3="72b02b42-27c2-4ae3-a39f-3945b410e3bb" targetNamespace="http://schemas.microsoft.com/office/2006/metadata/properties" ma:root="true" ma:fieldsID="336880ad8c9edf56dffc2e666f5ad531" ns1:_="" ns2:_="" ns3:_="">
    <xsd:import namespace="http://schemas.microsoft.com/sharepoint/v3"/>
    <xsd:import namespace="0962af93-8629-47da-adf3-86edbd4df7eb"/>
    <xsd:import namespace="72b02b42-27c2-4ae3-a39f-3945b410e3bb"/>
    <xsd:element name="properties">
      <xsd:complexType>
        <xsd:sequence>
          <xsd:element name="documentManagement">
            <xsd:complexType>
              <xsd:all>
                <xsd:element ref="ns1:PublishingStartDate" minOccurs="0"/>
                <xsd:element ref="ns1:PublishingExpirationDate" minOccurs="0"/>
                <xsd:element ref="ns2:Program"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62af93-8629-47da-adf3-86edbd4df7eb" elementFormDefault="qualified">
    <xsd:import namespace="http://schemas.microsoft.com/office/2006/documentManagement/types"/>
    <xsd:import namespace="http://schemas.microsoft.com/office/infopath/2007/PartnerControls"/>
    <xsd:element name="Program" ma:index="10" nillable="true" ma:displayName="Program" ma:internalName="Program">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b02b42-27c2-4ae3-a39f-3945b410e3b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ogram xmlns="0962af93-8629-47da-adf3-86edbd4df7eb">CCIF</Program>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E1DDBAF-278D-4446-8EF3-189A5D651AF9}">
  <ds:schemaRefs>
    <ds:schemaRef ds:uri="http://schemas.microsoft.com/sharepoint/v3/contenttype/forms"/>
  </ds:schemaRefs>
</ds:datastoreItem>
</file>

<file path=customXml/itemProps2.xml><?xml version="1.0" encoding="utf-8"?>
<ds:datastoreItem xmlns:ds="http://schemas.openxmlformats.org/officeDocument/2006/customXml" ds:itemID="{4132C5F7-060F-46E9-886A-8E64AE2F623D}"/>
</file>

<file path=customXml/itemProps3.xml><?xml version="1.0" encoding="utf-8"?>
<ds:datastoreItem xmlns:ds="http://schemas.openxmlformats.org/officeDocument/2006/customXml" ds:itemID="{AD0EE605-C204-4F2A-9576-88462872A2D4}">
  <ds:schemaRefs>
    <ds:schemaRef ds:uri="0ee6bed3-a498-44ad-a036-c9e2d6263f78"/>
    <ds:schemaRef ds:uri="8a98e4db-a80c-4b44-965b-2ab983529194"/>
    <ds:schemaRef ds:uri="e4fefc7c-b61b-42e8-97de-22903d3400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DELC_Power_Point_Template (1)</Template>
  <TotalTime>215</TotalTime>
  <Words>1360</Words>
  <Application>Microsoft Office PowerPoint</Application>
  <PresentationFormat>Widescreen</PresentationFormat>
  <Paragraphs>96</Paragraphs>
  <Slides>14</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Urbanist Black</vt:lpstr>
      <vt:lpstr>Arial</vt:lpstr>
      <vt:lpstr>Calibri</vt:lpstr>
      <vt:lpstr>Urbanist</vt:lpstr>
      <vt:lpstr>Urbanist Medium</vt:lpstr>
      <vt:lpstr>Livvic</vt:lpstr>
      <vt:lpstr>ELD - Green</vt:lpstr>
      <vt:lpstr>1_ELD - Green</vt:lpstr>
      <vt:lpstr>ELD - Purple</vt:lpstr>
      <vt:lpstr>兒童 保育基礎設施基金（CCIF） 申請須知</vt:lpstr>
      <vt:lpstr>PowerPoint Presentation</vt:lpstr>
      <vt:lpstr>兒童保育基礎設施基金（CCIF） 2024 年申請時間表</vt:lpstr>
      <vt:lpstr>CCIF 申請人資格</vt:lpstr>
      <vt:lpstr>CCIF申請的優先次序</vt:lpstr>
      <vt:lpstr>符合CCIF條件的專案建議書</vt:lpstr>
      <vt:lpstr>符合CCIF條件的專案類型</vt:lpstr>
      <vt:lpstr>問題?</vt:lpstr>
      <vt:lpstr>兒童 保育基礎設施基金（CCIF） 技術援助</vt:lpstr>
      <vt:lpstr>技術援助(TA)支持包括但不限於：</vt:lpstr>
      <vt:lpstr>技術援助 (TA)由以下組織提供：</vt:lpstr>
      <vt:lpstr>技術援助 (TA)由以下組織提供：</vt:lpstr>
      <vt:lpstr>問題?</vt:lpstr>
      <vt:lpstr>謝謝!</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CCIF Webinar - Chinese</dc:title>
  <dc:creator>GONZALEZ Danaye * DELC</dc:creator>
  <cp:lastModifiedBy>O'CONNELL Whitney * DELC</cp:lastModifiedBy>
  <cp:revision>32</cp:revision>
  <dcterms:created xsi:type="dcterms:W3CDTF">2024-05-07T15:22:39Z</dcterms:created>
  <dcterms:modified xsi:type="dcterms:W3CDTF">2024-07-02T22:07:27Z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0x010100C447B691B5AF8F4CAD113E45C078861E</vt:lpwstr>
  </property>
  <property fmtid="{D5CDD505-2E9C-101B-9397-08002B2CF9AE}" pid="3" name="MSIP_Label_09b73270-2993-4076-be47-9c78f42a1e84_Enabled">
    <vt:lpwstr>true</vt:lpwstr>
  </property>
  <property fmtid="{D5CDD505-2E9C-101B-9397-08002B2CF9AE}" pid="4" name="MSIP_Label_09b73270-2993-4076-be47-9c78f42a1e84_SetDate">
    <vt:lpwstr>2023-12-04T18:39:53Z</vt:lpwstr>
  </property>
  <property fmtid="{D5CDD505-2E9C-101B-9397-08002B2CF9AE}" pid="5" name="MSIP_Label_09b73270-2993-4076-be47-9c78f42a1e84_Method">
    <vt:lpwstr>Privileged</vt:lpwstr>
  </property>
  <property fmtid="{D5CDD505-2E9C-101B-9397-08002B2CF9AE}" pid="6" name="MSIP_Label_09b73270-2993-4076-be47-9c78f42a1e84_Name">
    <vt:lpwstr>Level 1 - Published (Items)</vt:lpwstr>
  </property>
  <property fmtid="{D5CDD505-2E9C-101B-9397-08002B2CF9AE}" pid="7" name="MSIP_Label_09b73270-2993-4076-be47-9c78f42a1e84_SiteId">
    <vt:lpwstr>aa3f6932-fa7c-47b4-a0ce-a598cad161cf</vt:lpwstr>
  </property>
  <property fmtid="{D5CDD505-2E9C-101B-9397-08002B2CF9AE}" pid="8" name="MSIP_Label_09b73270-2993-4076-be47-9c78f42a1e84_ActionId">
    <vt:lpwstr>1763d661-00ed-4aac-a7ad-f3a895e211ca</vt:lpwstr>
  </property>
  <property fmtid="{D5CDD505-2E9C-101B-9397-08002B2CF9AE}" pid="9" name="MSIP_Label_09b73270-2993-4076-be47-9c78f42a1e84_ContentBits">
    <vt:lpwstr>0</vt:lpwstr>
  </property>
  <property fmtid="{D5CDD505-2E9C-101B-9397-08002B2CF9AE}" pid="10" name="MediaServiceImageTags">
    <vt:lpwstr/>
  </property>
</Properties>
</file>